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handoutMasterIdLst>
    <p:handoutMasterId r:id="rId19"/>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8288000" cy="10287000"/>
  <p:notesSz cx="6858000" cy="9144000"/>
  <p:embeddedFontLst>
    <p:embeddedFont>
      <p:font typeface="Calibri" panose="020F050202020403020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1" d="100"/>
          <a:sy n="51" d="100"/>
        </p:scale>
        <p:origin x="67" y="653"/>
      </p:cViewPr>
      <p:guideLst>
        <p:guide orient="horz" pos="215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
        <p:nvSpPr>
          <p:cNvPr id="22" name="Freeform 22"/>
          <p:cNvSpPr/>
          <p:nvPr userDrawn="1"/>
        </p:nvSpPr>
        <p:spPr>
          <a:xfrm>
            <a:off x="15926061" y="4193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GIF"/><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7.xml"/><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1.png"/><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34.png"/><Relationship Id="rId2" Type="http://schemas.openxmlformats.org/officeDocument/2006/relationships/image" Target="../media/image3.sv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GIF"/><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7433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1152791" y="3979921"/>
            <a:ext cx="2167987" cy="6139824"/>
            <a:chOff x="0" y="0"/>
            <a:chExt cx="660400" cy="1870279"/>
          </a:xfrm>
        </p:grpSpPr>
        <p:sp>
          <p:nvSpPr>
            <p:cNvPr id="6" name="Freeform 6"/>
            <p:cNvSpPr/>
            <p:nvPr/>
          </p:nvSpPr>
          <p:spPr>
            <a:xfrm>
              <a:off x="0" y="0"/>
              <a:ext cx="660400" cy="1870279"/>
            </a:xfrm>
            <a:custGeom>
              <a:avLst/>
              <a:gdLst/>
              <a:ahLst/>
              <a:cxnLst/>
              <a:rect l="l" t="t" r="r" b="b"/>
              <a:pathLst>
                <a:path w="660400" h="1870279">
                  <a:moveTo>
                    <a:pt x="220252" y="1851210"/>
                  </a:moveTo>
                  <a:cubicBezTo>
                    <a:pt x="254109" y="1862724"/>
                    <a:pt x="292600" y="1870279"/>
                    <a:pt x="330378" y="1870279"/>
                  </a:cubicBezTo>
                  <a:cubicBezTo>
                    <a:pt x="368157" y="1870279"/>
                    <a:pt x="404509" y="1863802"/>
                    <a:pt x="438009" y="1852288"/>
                  </a:cubicBezTo>
                  <a:cubicBezTo>
                    <a:pt x="438723" y="1851929"/>
                    <a:pt x="439435" y="1851929"/>
                    <a:pt x="440148" y="1851569"/>
                  </a:cubicBezTo>
                  <a:cubicBezTo>
                    <a:pt x="565955" y="1805514"/>
                    <a:pt x="658618" y="1683900"/>
                    <a:pt x="660400" y="1518287"/>
                  </a:cubicBezTo>
                  <a:lnTo>
                    <a:pt x="660400" y="0"/>
                  </a:lnTo>
                  <a:lnTo>
                    <a:pt x="0" y="0"/>
                  </a:lnTo>
                  <a:lnTo>
                    <a:pt x="0" y="1517161"/>
                  </a:lnTo>
                  <a:cubicBezTo>
                    <a:pt x="1782" y="1684619"/>
                    <a:pt x="93019" y="1806234"/>
                    <a:pt x="220252" y="1851210"/>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180042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15243017" y="1681684"/>
            <a:ext cx="2263137" cy="6923631"/>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10800000">
            <a:off x="3872727" y="9258300"/>
            <a:ext cx="1307817" cy="2857962"/>
            <a:chOff x="0" y="0"/>
            <a:chExt cx="660400" cy="1443167"/>
          </a:xfrm>
        </p:grpSpPr>
        <p:sp>
          <p:nvSpPr>
            <p:cNvPr id="12" name="Freeform 12"/>
            <p:cNvSpPr/>
            <p:nvPr/>
          </p:nvSpPr>
          <p:spPr>
            <a:xfrm>
              <a:off x="0" y="0"/>
              <a:ext cx="660400" cy="1443167"/>
            </a:xfrm>
            <a:custGeom>
              <a:avLst/>
              <a:gdLst/>
              <a:ahLst/>
              <a:cxnLst/>
              <a:rect l="l" t="t" r="r" b="b"/>
              <a:pathLst>
                <a:path w="660400" h="1443167">
                  <a:moveTo>
                    <a:pt x="220252" y="1424098"/>
                  </a:moveTo>
                  <a:cubicBezTo>
                    <a:pt x="254109" y="1435612"/>
                    <a:pt x="292600" y="1443167"/>
                    <a:pt x="330378" y="1443167"/>
                  </a:cubicBezTo>
                  <a:cubicBezTo>
                    <a:pt x="368157" y="1443167"/>
                    <a:pt x="404509" y="1436690"/>
                    <a:pt x="438009" y="1425176"/>
                  </a:cubicBezTo>
                  <a:cubicBezTo>
                    <a:pt x="438723" y="1424817"/>
                    <a:pt x="439435" y="1424817"/>
                    <a:pt x="440148" y="1424457"/>
                  </a:cubicBezTo>
                  <a:cubicBezTo>
                    <a:pt x="565955" y="1378402"/>
                    <a:pt x="658618" y="1256788"/>
                    <a:pt x="660400" y="1100663"/>
                  </a:cubicBezTo>
                  <a:lnTo>
                    <a:pt x="660400" y="0"/>
                  </a:lnTo>
                  <a:lnTo>
                    <a:pt x="0" y="0"/>
                  </a:lnTo>
                  <a:lnTo>
                    <a:pt x="0" y="1099846"/>
                  </a:lnTo>
                  <a:cubicBezTo>
                    <a:pt x="1782" y="1257507"/>
                    <a:pt x="93019" y="1379122"/>
                    <a:pt x="220252" y="1424098"/>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3" name="TextBox 13"/>
            <p:cNvSpPr txBox="1"/>
            <p:nvPr/>
          </p:nvSpPr>
          <p:spPr>
            <a:xfrm>
              <a:off x="0" y="-57150"/>
              <a:ext cx="660400" cy="1373317"/>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a:off x="8507091" y="-210497"/>
            <a:ext cx="1273817" cy="3113658"/>
            <a:chOff x="0" y="0"/>
            <a:chExt cx="660400" cy="1614250"/>
          </a:xfrm>
        </p:grpSpPr>
        <p:sp>
          <p:nvSpPr>
            <p:cNvPr id="15" name="Freeform 15"/>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6" name="TextBox 16"/>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7" name="Group 17"/>
          <p:cNvGrpSpPr/>
          <p:nvPr/>
        </p:nvGrpSpPr>
        <p:grpSpPr>
          <a:xfrm>
            <a:off x="3861866" y="6596847"/>
            <a:ext cx="10183774" cy="569695"/>
            <a:chOff x="0" y="0"/>
            <a:chExt cx="2771887" cy="155063"/>
          </a:xfrm>
        </p:grpSpPr>
        <p:sp>
          <p:nvSpPr>
            <p:cNvPr id="18" name="Freeform 18"/>
            <p:cNvSpPr/>
            <p:nvPr/>
          </p:nvSpPr>
          <p:spPr>
            <a:xfrm>
              <a:off x="0" y="0"/>
              <a:ext cx="2771887" cy="155063"/>
            </a:xfrm>
            <a:custGeom>
              <a:avLst/>
              <a:gdLst/>
              <a:ahLst/>
              <a:cxnLst/>
              <a:rect l="l" t="t" r="r" b="b"/>
              <a:pathLst>
                <a:path w="2771887" h="155063">
                  <a:moveTo>
                    <a:pt x="38771" y="0"/>
                  </a:moveTo>
                  <a:lnTo>
                    <a:pt x="2733116" y="0"/>
                  </a:lnTo>
                  <a:cubicBezTo>
                    <a:pt x="2754528" y="0"/>
                    <a:pt x="2771887" y="17358"/>
                    <a:pt x="2771887" y="38771"/>
                  </a:cubicBezTo>
                  <a:lnTo>
                    <a:pt x="2771887" y="116292"/>
                  </a:lnTo>
                  <a:cubicBezTo>
                    <a:pt x="2771887" y="137705"/>
                    <a:pt x="2754528" y="155063"/>
                    <a:pt x="2733116" y="155063"/>
                  </a:cubicBezTo>
                  <a:lnTo>
                    <a:pt x="38771" y="155063"/>
                  </a:lnTo>
                  <a:cubicBezTo>
                    <a:pt x="17358" y="155063"/>
                    <a:pt x="0" y="137705"/>
                    <a:pt x="0" y="116292"/>
                  </a:cubicBezTo>
                  <a:lnTo>
                    <a:pt x="0" y="38771"/>
                  </a:lnTo>
                  <a:cubicBezTo>
                    <a:pt x="0" y="17358"/>
                    <a:pt x="17358" y="0"/>
                    <a:pt x="38771" y="0"/>
                  </a:cubicBezTo>
                  <a:close/>
                </a:path>
              </a:pathLst>
            </a:custGeom>
            <a:solidFill>
              <a:srgbClr val="1F367F"/>
            </a:solidFill>
          </p:spPr>
          <p:txBody>
            <a:bodyPr/>
            <a:lstStyle/>
            <a:p>
              <a:endParaRPr lang="en-US"/>
            </a:p>
          </p:txBody>
        </p:sp>
        <p:sp>
          <p:nvSpPr>
            <p:cNvPr id="19" name="TextBox 19"/>
            <p:cNvSpPr txBox="1"/>
            <p:nvPr/>
          </p:nvSpPr>
          <p:spPr>
            <a:xfrm>
              <a:off x="0" y="-57150"/>
              <a:ext cx="2771887" cy="212213"/>
            </a:xfrm>
            <a:prstGeom prst="rect">
              <a:avLst/>
            </a:prstGeom>
          </p:spPr>
          <p:txBody>
            <a:bodyPr lIns="50800" tIns="50800" rIns="50800" bIns="50800" rtlCol="0" anchor="ctr"/>
            <a:lstStyle/>
            <a:p>
              <a:pPr algn="ctr">
                <a:lnSpc>
                  <a:spcPts val="3210"/>
                </a:lnSpc>
              </a:pPr>
            </a:p>
          </p:txBody>
        </p:sp>
      </p:grpSp>
      <p:sp>
        <p:nvSpPr>
          <p:cNvPr id="20" name="Freeform 20"/>
          <p:cNvSpPr/>
          <p:nvPr/>
        </p:nvSpPr>
        <p:spPr>
          <a:xfrm>
            <a:off x="4663921" y="6677841"/>
            <a:ext cx="382735" cy="407707"/>
          </a:xfrm>
          <a:custGeom>
            <a:avLst/>
            <a:gdLst/>
            <a:ahLst/>
            <a:cxnLst/>
            <a:rect l="l" t="t" r="r" b="b"/>
            <a:pathLst>
              <a:path w="382735" h="407707">
                <a:moveTo>
                  <a:pt x="0" y="0"/>
                </a:moveTo>
                <a:lnTo>
                  <a:pt x="382735" y="0"/>
                </a:lnTo>
                <a:lnTo>
                  <a:pt x="382735" y="407707"/>
                </a:lnTo>
                <a:lnTo>
                  <a:pt x="0" y="4077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21" name="TextBox 21"/>
          <p:cNvSpPr txBox="1"/>
          <p:nvPr/>
        </p:nvSpPr>
        <p:spPr>
          <a:xfrm>
            <a:off x="3909639" y="2830476"/>
            <a:ext cx="10136001" cy="4473649"/>
          </a:xfrm>
          <a:prstGeom prst="rect">
            <a:avLst/>
          </a:prstGeom>
        </p:spPr>
        <p:txBody>
          <a:bodyPr lIns="0" tIns="0" rIns="0" bIns="0" rtlCol="0" anchor="t">
            <a:spAutoFit/>
          </a:bodyPr>
          <a:lstStyle/>
          <a:p>
            <a:pPr algn="ctr">
              <a:lnSpc>
                <a:spcPts val="11275"/>
              </a:lnSpc>
            </a:pPr>
            <a:r>
              <a:rPr lang="en-US" sz="811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开源平台数据分析与用户行为预测</a:t>
            </a:r>
            <a:endParaRPr lang="en-US" sz="811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a:p>
            <a:pPr algn="l">
              <a:lnSpc>
                <a:spcPts val="13220"/>
              </a:lnSpc>
            </a:pPr>
            <a:endParaRPr lang="en-US" sz="811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2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3"/>
            <a:stretch>
              <a:fillRect/>
            </a:stretch>
          </a:blipFill>
        </p:spPr>
        <p:txBody>
          <a:bodyPr/>
          <a:lstStyle/>
          <a:p>
            <a:endParaRPr lang="en-US"/>
          </a:p>
        </p:txBody>
      </p:sp>
      <p:sp>
        <p:nvSpPr>
          <p:cNvPr id="23" name="TextBox 23"/>
          <p:cNvSpPr txBox="1"/>
          <p:nvPr/>
        </p:nvSpPr>
        <p:spPr>
          <a:xfrm>
            <a:off x="7948710" y="6656406"/>
            <a:ext cx="3837980" cy="393427"/>
          </a:xfrm>
          <a:prstGeom prst="rect">
            <a:avLst/>
          </a:prstGeom>
        </p:spPr>
        <p:txBody>
          <a:bodyPr lIns="0" tIns="0" rIns="0" bIns="0" rtlCol="0" anchor="t">
            <a:spAutoFit/>
          </a:bodyPr>
          <a:lstStyle/>
          <a:p>
            <a:pPr algn="l">
              <a:lnSpc>
                <a:spcPts val="3105"/>
              </a:lnSpc>
            </a:pPr>
            <a:r>
              <a:rPr lang="en-US" sz="22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   学生：王德毅、黄杰、何蕾</a:t>
            </a:r>
            <a:endParaRPr lang="en-US" sz="22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24" name="TextBox 24"/>
          <p:cNvSpPr txBox="1"/>
          <p:nvPr/>
        </p:nvSpPr>
        <p:spPr>
          <a:xfrm>
            <a:off x="5291219" y="6656406"/>
            <a:ext cx="2409840" cy="393427"/>
          </a:xfrm>
          <a:prstGeom prst="rect">
            <a:avLst/>
          </a:prstGeom>
        </p:spPr>
        <p:txBody>
          <a:bodyPr lIns="0" tIns="0" rIns="0" bIns="0" rtlCol="0" anchor="t">
            <a:spAutoFit/>
          </a:bodyPr>
          <a:lstStyle/>
          <a:p>
            <a:pPr algn="l">
              <a:lnSpc>
                <a:spcPts val="3105"/>
              </a:lnSpc>
            </a:pPr>
            <a:r>
              <a:rPr lang="en-US" sz="22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指导老师：许立君</a:t>
            </a:r>
            <a:endParaRPr lang="en-US" sz="22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3361" y="114212"/>
            <a:ext cx="4837158" cy="934693"/>
            <a:chOff x="0" y="0"/>
            <a:chExt cx="1407271" cy="271930"/>
          </a:xfrm>
        </p:grpSpPr>
        <p:sp>
          <p:nvSpPr>
            <p:cNvPr id="3" name="Freeform 3"/>
            <p:cNvSpPr/>
            <p:nvPr/>
          </p:nvSpPr>
          <p:spPr>
            <a:xfrm>
              <a:off x="0" y="0"/>
              <a:ext cx="1407271" cy="271930"/>
            </a:xfrm>
            <a:custGeom>
              <a:avLst/>
              <a:gdLst/>
              <a:ahLst/>
              <a:cxnLst/>
              <a:rect l="l" t="t" r="r" b="b"/>
              <a:pathLst>
                <a:path w="1407271" h="271930">
                  <a:moveTo>
                    <a:pt x="0" y="0"/>
                  </a:moveTo>
                  <a:lnTo>
                    <a:pt x="1407271" y="0"/>
                  </a:lnTo>
                  <a:lnTo>
                    <a:pt x="1407271" y="271930"/>
                  </a:lnTo>
                  <a:lnTo>
                    <a:pt x="0" y="271930"/>
                  </a:lnTo>
                  <a:close/>
                </a:path>
              </a:pathLst>
            </a:custGeom>
            <a:solidFill>
              <a:srgbClr val="1F367F"/>
            </a:solidFill>
          </p:spPr>
          <p:txBody>
            <a:bodyPr/>
            <a:lstStyle/>
            <a:p>
              <a:endParaRPr lang="en-US"/>
            </a:p>
          </p:txBody>
        </p:sp>
        <p:sp>
          <p:nvSpPr>
            <p:cNvPr id="4" name="TextBox 4"/>
            <p:cNvSpPr txBox="1"/>
            <p:nvPr/>
          </p:nvSpPr>
          <p:spPr>
            <a:xfrm>
              <a:off x="0" y="-57150"/>
              <a:ext cx="1407271" cy="329080"/>
            </a:xfrm>
            <a:prstGeom prst="rect">
              <a:avLst/>
            </a:prstGeom>
          </p:spPr>
          <p:txBody>
            <a:bodyPr lIns="50800" tIns="50800" rIns="50800" bIns="50800" rtlCol="0" anchor="ctr"/>
            <a:lstStyle/>
            <a:p>
              <a:pPr algn="ctr">
                <a:lnSpc>
                  <a:spcPts val="3105"/>
                </a:lnSpc>
              </a:pPr>
            </a:p>
          </p:txBody>
        </p:sp>
      </p:grpSp>
      <p:grpSp>
        <p:nvGrpSpPr>
          <p:cNvPr id="5" name="Group 5"/>
          <p:cNvGrpSpPr/>
          <p:nvPr/>
        </p:nvGrpSpPr>
        <p:grpSpPr>
          <a:xfrm rot="-10800000">
            <a:off x="0" y="4683227"/>
            <a:ext cx="1753295" cy="5603773"/>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7158710" y="30447"/>
            <a:ext cx="11078658" cy="10287000"/>
            <a:chOff x="0" y="0"/>
            <a:chExt cx="2590066" cy="2709333"/>
          </a:xfrm>
        </p:grpSpPr>
        <p:sp>
          <p:nvSpPr>
            <p:cNvPr id="9" name="Freeform 9"/>
            <p:cNvSpPr/>
            <p:nvPr/>
          </p:nvSpPr>
          <p:spPr>
            <a:xfrm>
              <a:off x="0" y="0"/>
              <a:ext cx="2590066" cy="2709333"/>
            </a:xfrm>
            <a:custGeom>
              <a:avLst/>
              <a:gdLst/>
              <a:ahLst/>
              <a:cxnLst/>
              <a:rect l="l" t="t" r="r" b="b"/>
              <a:pathLst>
                <a:path w="2590066" h="2709333">
                  <a:moveTo>
                    <a:pt x="0" y="0"/>
                  </a:moveTo>
                  <a:lnTo>
                    <a:pt x="2590066" y="0"/>
                  </a:lnTo>
                  <a:lnTo>
                    <a:pt x="2590066" y="2709333"/>
                  </a:lnTo>
                  <a:lnTo>
                    <a:pt x="0" y="2709333"/>
                  </a:lnTo>
                  <a:close/>
                </a:path>
              </a:pathLst>
            </a:custGeom>
            <a:solidFill>
              <a:srgbClr val="EBEEF8"/>
            </a:solidFill>
            <a:ln cap="sq">
              <a:noFill/>
              <a:prstDash val="solid"/>
              <a:miter/>
            </a:ln>
          </p:spPr>
          <p:txBody>
            <a:bodyPr/>
            <a:lstStyle/>
            <a:p>
              <a:endParaRPr lang="en-US"/>
            </a:p>
          </p:txBody>
        </p:sp>
        <p:sp>
          <p:nvSpPr>
            <p:cNvPr id="10" name="TextBox 10"/>
            <p:cNvSpPr txBox="1"/>
            <p:nvPr/>
          </p:nvSpPr>
          <p:spPr>
            <a:xfrm>
              <a:off x="0" y="-47625"/>
              <a:ext cx="2590066" cy="2756958"/>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a:off x="16362329" y="30447"/>
            <a:ext cx="1954246" cy="5978638"/>
            <a:chOff x="0" y="0"/>
            <a:chExt cx="660400" cy="2020366"/>
          </a:xfrm>
        </p:grpSpPr>
        <p:sp>
          <p:nvSpPr>
            <p:cNvPr id="12" name="Freeform 12"/>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3" name="TextBox 13"/>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rot="-10800000">
            <a:off x="15054512" y="7858953"/>
            <a:ext cx="1307817" cy="2428047"/>
            <a:chOff x="0" y="0"/>
            <a:chExt cx="660400" cy="1226076"/>
          </a:xfrm>
        </p:grpSpPr>
        <p:sp>
          <p:nvSpPr>
            <p:cNvPr id="15" name="Freeform 15"/>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6" name="TextBox 16"/>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3" name="Group 23"/>
          <p:cNvGrpSpPr/>
          <p:nvPr/>
        </p:nvGrpSpPr>
        <p:grpSpPr>
          <a:xfrm>
            <a:off x="7328493" y="2664691"/>
            <a:ext cx="3130928" cy="531969"/>
            <a:chOff x="0" y="-87042"/>
            <a:chExt cx="1191781" cy="248122"/>
          </a:xfrm>
        </p:grpSpPr>
        <p:sp>
          <p:nvSpPr>
            <p:cNvPr id="25" name="TextBox 25"/>
            <p:cNvSpPr txBox="1"/>
            <p:nvPr/>
          </p:nvSpPr>
          <p:spPr>
            <a:xfrm>
              <a:off x="0" y="-47625"/>
              <a:ext cx="1022140" cy="208705"/>
            </a:xfrm>
            <a:prstGeom prst="rect">
              <a:avLst/>
            </a:prstGeom>
          </p:spPr>
          <p:txBody>
            <a:bodyPr lIns="50800" tIns="50800" rIns="50800" bIns="50800" rtlCol="0" anchor="ctr"/>
            <a:lstStyle/>
            <a:p>
              <a:pPr algn="l">
                <a:lnSpc>
                  <a:spcPts val="2660"/>
                </a:lnSpc>
              </a:pPr>
            </a:p>
          </p:txBody>
        </p:sp>
        <p:sp>
          <p:nvSpPr>
            <p:cNvPr id="24" name="Freeform 24"/>
            <p:cNvSpPr/>
            <p:nvPr/>
          </p:nvSpPr>
          <p:spPr>
            <a:xfrm>
              <a:off x="169641" y="-87042"/>
              <a:ext cx="1022140" cy="161080"/>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高峰时段、使用时长</a:t>
              </a:r>
              <a:endParaRPr lang="en-US" sz="2000" b="1" dirty="0">
                <a:ea typeface="思源黑体 2 Bold" panose="020B0800000000000000" charset="-122"/>
              </a:endParaRPr>
            </a:p>
          </p:txBody>
        </p:sp>
      </p:grpSp>
      <p:sp>
        <p:nvSpPr>
          <p:cNvPr id="26" name="TextBox 26"/>
          <p:cNvSpPr txBox="1"/>
          <p:nvPr/>
        </p:nvSpPr>
        <p:spPr>
          <a:xfrm>
            <a:off x="1047802" y="1273911"/>
            <a:ext cx="826859" cy="7155805"/>
          </a:xfrm>
          <a:prstGeom prst="rect">
            <a:avLst/>
          </a:prstGeom>
        </p:spPr>
        <p:txBody>
          <a:bodyPr wrap="square" lIns="0" tIns="0" rIns="0" bIns="0" rtlCol="0" anchor="t">
            <a:spAutoFit/>
          </a:bodyPr>
          <a:lstStyle/>
          <a:p>
            <a:pPr algn="l">
              <a:lnSpc>
                <a:spcPts val="6240"/>
              </a:lnSpc>
            </a:pPr>
            <a:r>
              <a:rPr lang="zh-CN" alt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多</a:t>
            </a:r>
            <a:endParaRPr lang="en-US" altLang="zh-CN"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a:p>
            <a:pPr algn="l">
              <a:lnSpc>
                <a:spcPts val="6240"/>
              </a:lnSpc>
            </a:pPr>
            <a:r>
              <a:rPr lang="zh-CN" alt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元</a:t>
            </a:r>
            <a:endParaRPr lang="en-US" altLang="zh-CN"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a:p>
            <a:pPr algn="l">
              <a:lnSpc>
                <a:spcPts val="6240"/>
              </a:lnSpc>
            </a:pPr>
            <a:r>
              <a:rPr lang="zh-CN" alt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化</a:t>
            </a:r>
            <a:endParaRPr lang="en-US" altLang="zh-CN"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a:p>
            <a:pPr algn="l">
              <a:lnSpc>
                <a:spcPts val="6240"/>
              </a:lnSpc>
            </a:pPr>
            <a:r>
              <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用</a:t>
            </a:r>
            <a:endPar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a:p>
            <a:pPr algn="l">
              <a:lnSpc>
                <a:spcPts val="6240"/>
              </a:lnSpc>
            </a:pPr>
            <a:r>
              <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户</a:t>
            </a:r>
            <a:endPar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a:p>
            <a:pPr algn="l">
              <a:lnSpc>
                <a:spcPts val="6240"/>
              </a:lnSpc>
            </a:pPr>
            <a:r>
              <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行</a:t>
            </a:r>
            <a:endPar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a:p>
            <a:pPr algn="l">
              <a:lnSpc>
                <a:spcPts val="6240"/>
              </a:lnSpc>
            </a:pPr>
            <a:r>
              <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为</a:t>
            </a:r>
            <a:endPar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a:p>
            <a:pPr algn="l">
              <a:lnSpc>
                <a:spcPts val="6240"/>
              </a:lnSpc>
            </a:pPr>
            <a:r>
              <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预</a:t>
            </a:r>
            <a:endPar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a:p>
            <a:pPr algn="l">
              <a:lnSpc>
                <a:spcPts val="6240"/>
              </a:lnSpc>
            </a:pPr>
            <a:r>
              <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测</a:t>
            </a:r>
            <a:endParaRPr lang="en-US" sz="5200" b="1" dirty="0">
              <a:solidFill>
                <a:srgbClr val="100F0D"/>
              </a:solidFill>
              <a:highlight>
                <a:srgbClr val="C0C0C0"/>
              </a:highlight>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27" name="TextBox 27"/>
          <p:cNvSpPr txBox="1"/>
          <p:nvPr/>
        </p:nvSpPr>
        <p:spPr>
          <a:xfrm>
            <a:off x="187728" y="266911"/>
            <a:ext cx="4152222" cy="549783"/>
          </a:xfrm>
          <a:prstGeom prst="rect">
            <a:avLst/>
          </a:prstGeom>
        </p:spPr>
        <p:txBody>
          <a:bodyPr lIns="0" tIns="0" rIns="0" bIns="0" rtlCol="0" anchor="t">
            <a:spAutoFit/>
          </a:bodyPr>
          <a:lstStyle/>
          <a:p>
            <a:pPr marL="0" lvl="0" indent="0" algn="ctr">
              <a:lnSpc>
                <a:spcPts val="4355"/>
              </a:lnSpc>
              <a:spcBef>
                <a:spcPct val="0"/>
              </a:spcBef>
            </a:pPr>
            <a:r>
              <a:rPr lang="en-US" sz="3300" b="1" dirty="0" err="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第二部分：模块三</a:t>
            </a:r>
            <a:endParaRPr lang="en-US" sz="3300" b="1" dirty="0">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1" name="Freeform 22"/>
          <p:cNvSpPr/>
          <p:nvPr/>
        </p:nvSpPr>
        <p:spPr>
          <a:xfrm>
            <a:off x="16652230" y="10322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txBody>
          <a:bodyPr/>
          <a:lstStyle/>
          <a:p>
            <a:endParaRPr lang="en-US"/>
          </a:p>
        </p:txBody>
      </p:sp>
      <p:sp>
        <p:nvSpPr>
          <p:cNvPr id="33" name="TextBox 29"/>
          <p:cNvSpPr txBox="1"/>
          <p:nvPr/>
        </p:nvSpPr>
        <p:spPr>
          <a:xfrm>
            <a:off x="2132049" y="2451667"/>
            <a:ext cx="3638205" cy="515975"/>
          </a:xfrm>
          <a:prstGeom prst="rect">
            <a:avLst/>
          </a:prstGeom>
        </p:spPr>
        <p:txBody>
          <a:bodyPr lIns="0" tIns="0" rIns="0" bIns="0" rtlCol="0" anchor="t">
            <a:spAutoFit/>
          </a:bodyPr>
          <a:lstStyle/>
          <a:p>
            <a:pPr lvl="0" indent="0">
              <a:lnSpc>
                <a:spcPts val="4370"/>
              </a:lnSpc>
              <a:spcBef>
                <a:spcPct val="0"/>
              </a:spcBef>
            </a:pPr>
            <a:r>
              <a:rPr lang="zh-CN" altLang="en-US" sz="2800" b="1" dirty="0">
                <a:ea typeface="思源黑体 2 Bold" panose="020B0800000000000000" charset="-122"/>
              </a:rPr>
              <a:t>内容生态分析</a:t>
            </a:r>
            <a:endParaRPr lang="en-US" sz="2800" b="1" dirty="0">
              <a:ea typeface="思源黑体 2 Bold" panose="020B0800000000000000" charset="-122"/>
              <a:sym typeface="思源黑体 2 Bold" panose="020B0800000000000000" charset="-122"/>
            </a:endParaRPr>
          </a:p>
        </p:txBody>
      </p:sp>
      <p:sp>
        <p:nvSpPr>
          <p:cNvPr id="34" name="TextBox 29"/>
          <p:cNvSpPr txBox="1"/>
          <p:nvPr/>
        </p:nvSpPr>
        <p:spPr>
          <a:xfrm>
            <a:off x="2132049" y="1226824"/>
            <a:ext cx="3638205" cy="515975"/>
          </a:xfrm>
          <a:prstGeom prst="rect">
            <a:avLst/>
          </a:prstGeom>
        </p:spPr>
        <p:txBody>
          <a:bodyPr wrap="square" lIns="0" tIns="0" rIns="0" bIns="0" rtlCol="0" anchor="t">
            <a:spAutoFit/>
          </a:bodyPr>
          <a:lstStyle/>
          <a:p>
            <a:pPr>
              <a:lnSpc>
                <a:spcPts val="4370"/>
              </a:lnSpc>
              <a:spcBef>
                <a:spcPct val="0"/>
              </a:spcBef>
            </a:pPr>
            <a:r>
              <a:rPr lang="zh-CN" altLang="en-US" sz="2800" b="1" dirty="0">
                <a:ea typeface="思源黑体 2 Bold" panose="020B0800000000000000" charset="-122"/>
              </a:rPr>
              <a:t>用户画像分析</a:t>
            </a:r>
            <a:endParaRPr lang="en-US" sz="2800" b="1" dirty="0">
              <a:ea typeface="思源黑体 2 Bold" panose="020B0800000000000000" charset="-122"/>
            </a:endParaRPr>
          </a:p>
        </p:txBody>
      </p:sp>
      <p:sp>
        <p:nvSpPr>
          <p:cNvPr id="35" name="TextBox 29"/>
          <p:cNvSpPr txBox="1"/>
          <p:nvPr/>
        </p:nvSpPr>
        <p:spPr>
          <a:xfrm>
            <a:off x="2132049" y="3494391"/>
            <a:ext cx="4041790" cy="515975"/>
          </a:xfrm>
          <a:prstGeom prst="rect">
            <a:avLst/>
          </a:prstGeom>
        </p:spPr>
        <p:txBody>
          <a:bodyPr wrap="square" lIns="0" tIns="0" rIns="0" bIns="0" rtlCol="0" anchor="t">
            <a:spAutoFit/>
          </a:bodyPr>
          <a:lstStyle/>
          <a:p>
            <a:pPr>
              <a:lnSpc>
                <a:spcPts val="4370"/>
              </a:lnSpc>
              <a:spcBef>
                <a:spcPct val="0"/>
              </a:spcBef>
            </a:pPr>
            <a:r>
              <a:rPr lang="zh-CN" altLang="en-US" sz="2800" b="1" dirty="0">
                <a:ea typeface="思源黑体 2 Bold" panose="020B0800000000000000" charset="-122"/>
              </a:rPr>
              <a:t>推荐算法与流量分布分析</a:t>
            </a:r>
            <a:endParaRPr lang="en-US" sz="2800" b="1" dirty="0">
              <a:ea typeface="思源黑体 2 Bold" panose="020B0800000000000000" charset="-122"/>
            </a:endParaRPr>
          </a:p>
        </p:txBody>
      </p:sp>
      <p:sp>
        <p:nvSpPr>
          <p:cNvPr id="38" name="文本框 37"/>
          <p:cNvSpPr txBox="1"/>
          <p:nvPr/>
        </p:nvSpPr>
        <p:spPr>
          <a:xfrm>
            <a:off x="2090230" y="4773996"/>
            <a:ext cx="4073080" cy="608308"/>
          </a:xfrm>
          <a:prstGeom prst="rect">
            <a:avLst/>
          </a:prstGeom>
          <a:noFill/>
        </p:spPr>
        <p:txBody>
          <a:bodyPr wrap="square">
            <a:spAutoFit/>
          </a:bodyPr>
          <a:lstStyle/>
          <a:p>
            <a:pPr>
              <a:lnSpc>
                <a:spcPts val="4370"/>
              </a:lnSpc>
              <a:spcBef>
                <a:spcPct val="0"/>
              </a:spcBef>
            </a:pPr>
            <a:r>
              <a:rPr lang="zh-CN" altLang="en-US" sz="2800" b="1" dirty="0">
                <a:ea typeface="思源黑体 2 Bold" panose="020B0800000000000000" charset="-122"/>
              </a:rPr>
              <a:t>广告投放与转化率分析</a:t>
            </a:r>
            <a:endParaRPr lang="en-US" sz="2800" b="1" dirty="0">
              <a:ea typeface="思源黑体 2 Bold" panose="020B0800000000000000" charset="-122"/>
            </a:endParaRPr>
          </a:p>
        </p:txBody>
      </p:sp>
      <p:sp>
        <p:nvSpPr>
          <p:cNvPr id="39" name="TextBox 29"/>
          <p:cNvSpPr txBox="1"/>
          <p:nvPr/>
        </p:nvSpPr>
        <p:spPr>
          <a:xfrm>
            <a:off x="2126089" y="5972274"/>
            <a:ext cx="4041790" cy="515975"/>
          </a:xfrm>
          <a:prstGeom prst="rect">
            <a:avLst/>
          </a:prstGeom>
        </p:spPr>
        <p:txBody>
          <a:bodyPr wrap="square" lIns="0" tIns="0" rIns="0" bIns="0" rtlCol="0" anchor="t">
            <a:spAutoFit/>
          </a:bodyPr>
          <a:lstStyle/>
          <a:p>
            <a:pPr>
              <a:lnSpc>
                <a:spcPts val="4370"/>
              </a:lnSpc>
              <a:spcBef>
                <a:spcPct val="0"/>
              </a:spcBef>
            </a:pPr>
            <a:r>
              <a:rPr lang="zh-CN" altLang="en-US" sz="2800" b="1" dirty="0">
                <a:ea typeface="思源黑体 2 Bold" panose="020B0800000000000000" charset="-122"/>
              </a:rPr>
              <a:t>社交互动与关系网络分析</a:t>
            </a:r>
            <a:endParaRPr lang="en-US" sz="2800" b="1" dirty="0">
              <a:ea typeface="思源黑体 2 Bold" panose="020B0800000000000000" charset="-122"/>
            </a:endParaRPr>
          </a:p>
        </p:txBody>
      </p:sp>
      <p:sp>
        <p:nvSpPr>
          <p:cNvPr id="42" name="TextBox 29"/>
          <p:cNvSpPr txBox="1"/>
          <p:nvPr/>
        </p:nvSpPr>
        <p:spPr>
          <a:xfrm>
            <a:off x="2198529" y="7319358"/>
            <a:ext cx="4041790" cy="515975"/>
          </a:xfrm>
          <a:prstGeom prst="rect">
            <a:avLst/>
          </a:prstGeom>
        </p:spPr>
        <p:txBody>
          <a:bodyPr wrap="square" lIns="0" tIns="0" rIns="0" bIns="0" rtlCol="0" anchor="t">
            <a:spAutoFit/>
          </a:bodyPr>
          <a:lstStyle/>
          <a:p>
            <a:pPr>
              <a:lnSpc>
                <a:spcPts val="4370"/>
              </a:lnSpc>
              <a:spcBef>
                <a:spcPct val="0"/>
              </a:spcBef>
            </a:pPr>
            <a:r>
              <a:rPr lang="zh-CN" altLang="en-US" sz="2800" b="1" dirty="0">
                <a:ea typeface="思源黑体 2 Bold" panose="020B0800000000000000" charset="-122"/>
              </a:rPr>
              <a:t>热词与热门音乐趋势分析</a:t>
            </a:r>
            <a:endParaRPr lang="en-US" sz="2800" b="1" dirty="0">
              <a:ea typeface="思源黑体 2 Bold" panose="020B0800000000000000" charset="-122"/>
            </a:endParaRPr>
          </a:p>
        </p:txBody>
      </p:sp>
      <p:sp>
        <p:nvSpPr>
          <p:cNvPr id="47" name="TextBox 29"/>
          <p:cNvSpPr txBox="1"/>
          <p:nvPr/>
        </p:nvSpPr>
        <p:spPr>
          <a:xfrm>
            <a:off x="2477472" y="1737081"/>
            <a:ext cx="3792368" cy="615553"/>
          </a:xfrm>
          <a:prstGeom prst="rect">
            <a:avLst/>
          </a:prstGeom>
        </p:spPr>
        <p:txBody>
          <a:bodyPr wrap="square" lIns="0" tIns="0" rIns="0" bIns="0" rtlCol="0" anchor="t">
            <a:spAutoFit/>
          </a:bodyPr>
          <a:lstStyle/>
          <a:p>
            <a:pPr>
              <a:spcBef>
                <a:spcPct val="0"/>
              </a:spcBef>
            </a:pPr>
            <a:r>
              <a:rPr lang="zh-CN" altLang="en-US" sz="2000" dirty="0">
                <a:highlight>
                  <a:srgbClr val="C0C0C0"/>
                </a:highlight>
              </a:rPr>
              <a:t>了解用户的分布特征，为精准推荐和内容定位提供依据</a:t>
            </a:r>
            <a:endParaRPr lang="en-US" sz="2000" b="1" dirty="0">
              <a:highlight>
                <a:srgbClr val="C0C0C0"/>
              </a:highlight>
              <a:ea typeface="思源黑体 2 Bold" panose="020B0800000000000000" charset="-122"/>
            </a:endParaRPr>
          </a:p>
        </p:txBody>
      </p:sp>
      <p:sp>
        <p:nvSpPr>
          <p:cNvPr id="50" name="TextBox 29"/>
          <p:cNvSpPr txBox="1"/>
          <p:nvPr/>
        </p:nvSpPr>
        <p:spPr>
          <a:xfrm>
            <a:off x="2593898" y="2923240"/>
            <a:ext cx="4241660" cy="615553"/>
          </a:xfrm>
          <a:prstGeom prst="rect">
            <a:avLst/>
          </a:prstGeom>
        </p:spPr>
        <p:txBody>
          <a:bodyPr wrap="square" lIns="0" tIns="0" rIns="0" bIns="0" rtlCol="0" anchor="t">
            <a:spAutoFit/>
          </a:bodyPr>
          <a:lstStyle/>
          <a:p>
            <a:pPr>
              <a:spcBef>
                <a:spcPct val="0"/>
              </a:spcBef>
            </a:pPr>
            <a:r>
              <a:rPr lang="zh-CN" altLang="en-US" sz="2000" dirty="0">
                <a:highlight>
                  <a:srgbClr val="C0C0C0"/>
                </a:highlight>
              </a:rPr>
              <a:t>研究平台上的内容分布及受欢迎类型，为创作者和运营优化提供参考</a:t>
            </a:r>
            <a:endParaRPr lang="en-US" sz="2000" b="1" dirty="0">
              <a:highlight>
                <a:srgbClr val="C0C0C0"/>
              </a:highlight>
              <a:ea typeface="思源黑体 2 Bold" panose="020B0800000000000000" charset="-122"/>
            </a:endParaRPr>
          </a:p>
        </p:txBody>
      </p:sp>
      <p:sp>
        <p:nvSpPr>
          <p:cNvPr id="51" name="TextBox 29"/>
          <p:cNvSpPr txBox="1"/>
          <p:nvPr/>
        </p:nvSpPr>
        <p:spPr>
          <a:xfrm>
            <a:off x="2493016" y="4011826"/>
            <a:ext cx="3927682" cy="615553"/>
          </a:xfrm>
          <a:prstGeom prst="rect">
            <a:avLst/>
          </a:prstGeom>
        </p:spPr>
        <p:txBody>
          <a:bodyPr wrap="square" lIns="0" tIns="0" rIns="0" bIns="0" rtlCol="0" anchor="t">
            <a:spAutoFit/>
          </a:bodyPr>
          <a:lstStyle/>
          <a:p>
            <a:pPr>
              <a:spcBef>
                <a:spcPct val="0"/>
              </a:spcBef>
            </a:pPr>
            <a:r>
              <a:rPr lang="zh-CN" altLang="en-US" sz="2000" dirty="0">
                <a:highlight>
                  <a:srgbClr val="C0C0C0"/>
                </a:highlight>
              </a:rPr>
              <a:t>剖析抖音的推荐算法机制，提升内容曝光和用户体验</a:t>
            </a:r>
            <a:endParaRPr lang="en-US" sz="2800" b="1" dirty="0">
              <a:highlight>
                <a:srgbClr val="C0C0C0"/>
              </a:highlight>
              <a:ea typeface="思源黑体 2 Bold" panose="020B0800000000000000" charset="-122"/>
            </a:endParaRPr>
          </a:p>
        </p:txBody>
      </p:sp>
      <p:sp>
        <p:nvSpPr>
          <p:cNvPr id="52" name="TextBox 29"/>
          <p:cNvSpPr txBox="1"/>
          <p:nvPr/>
        </p:nvSpPr>
        <p:spPr>
          <a:xfrm>
            <a:off x="2520847" y="5382021"/>
            <a:ext cx="3638205" cy="615553"/>
          </a:xfrm>
          <a:prstGeom prst="rect">
            <a:avLst/>
          </a:prstGeom>
        </p:spPr>
        <p:txBody>
          <a:bodyPr wrap="square" lIns="0" tIns="0" rIns="0" bIns="0" rtlCol="0" anchor="t">
            <a:spAutoFit/>
          </a:bodyPr>
          <a:lstStyle/>
          <a:p>
            <a:pPr>
              <a:spcBef>
                <a:spcPct val="0"/>
              </a:spcBef>
            </a:pPr>
            <a:r>
              <a:rPr lang="zh-CN" altLang="en-US" sz="2000" dirty="0">
                <a:highlight>
                  <a:srgbClr val="C0C0C0"/>
                </a:highlight>
              </a:rPr>
              <a:t>评估广告效果，为广告主优化投放策略提供支持</a:t>
            </a:r>
            <a:endParaRPr lang="en-US" sz="2000" b="1" dirty="0">
              <a:ea typeface="思源黑体 2 Bold" panose="020B0800000000000000" charset="-122"/>
            </a:endParaRPr>
          </a:p>
        </p:txBody>
      </p:sp>
      <p:sp>
        <p:nvSpPr>
          <p:cNvPr id="53" name="TextBox 29"/>
          <p:cNvSpPr txBox="1"/>
          <p:nvPr/>
        </p:nvSpPr>
        <p:spPr>
          <a:xfrm>
            <a:off x="2483376" y="6426010"/>
            <a:ext cx="3638205" cy="615553"/>
          </a:xfrm>
          <a:prstGeom prst="rect">
            <a:avLst/>
          </a:prstGeom>
        </p:spPr>
        <p:txBody>
          <a:bodyPr wrap="square" lIns="0" tIns="0" rIns="0" bIns="0" rtlCol="0" anchor="t">
            <a:spAutoFit/>
          </a:bodyPr>
          <a:lstStyle/>
          <a:p>
            <a:pPr>
              <a:spcBef>
                <a:spcPct val="0"/>
              </a:spcBef>
            </a:pPr>
            <a:r>
              <a:rPr lang="zh-CN" altLang="en-US" sz="2000" dirty="0">
                <a:highlight>
                  <a:srgbClr val="C0C0C0"/>
                </a:highlight>
              </a:rPr>
              <a:t>研究用户之间的社交互动行为，优化社区活跃度</a:t>
            </a:r>
            <a:endParaRPr lang="en-US" sz="2000" b="1" dirty="0">
              <a:highlight>
                <a:srgbClr val="C0C0C0"/>
              </a:highlight>
              <a:ea typeface="思源黑体 2 Bold" panose="020B0800000000000000" charset="-122"/>
            </a:endParaRPr>
          </a:p>
        </p:txBody>
      </p:sp>
      <p:pic>
        <p:nvPicPr>
          <p:cNvPr id="55" name="图片 54"/>
          <p:cNvPicPr>
            <a:picLocks noChangeAspect="1"/>
          </p:cNvPicPr>
          <p:nvPr/>
        </p:nvPicPr>
        <p:blipFill>
          <a:blip r:embed="rId2"/>
          <a:stretch>
            <a:fillRect/>
          </a:stretch>
        </p:blipFill>
        <p:spPr>
          <a:xfrm>
            <a:off x="7523094" y="401247"/>
            <a:ext cx="3889826" cy="2167128"/>
          </a:xfrm>
          <a:prstGeom prst="rect">
            <a:avLst/>
          </a:prstGeom>
        </p:spPr>
      </p:pic>
      <p:sp>
        <p:nvSpPr>
          <p:cNvPr id="54" name="TextBox 29"/>
          <p:cNvSpPr txBox="1"/>
          <p:nvPr/>
        </p:nvSpPr>
        <p:spPr>
          <a:xfrm>
            <a:off x="2541940" y="7781679"/>
            <a:ext cx="3638205" cy="615553"/>
          </a:xfrm>
          <a:prstGeom prst="rect">
            <a:avLst/>
          </a:prstGeom>
        </p:spPr>
        <p:txBody>
          <a:bodyPr wrap="square" lIns="0" tIns="0" rIns="0" bIns="0" rtlCol="0" anchor="t">
            <a:spAutoFit/>
          </a:bodyPr>
          <a:lstStyle/>
          <a:p>
            <a:pPr>
              <a:spcBef>
                <a:spcPct val="0"/>
              </a:spcBef>
            </a:pPr>
            <a:r>
              <a:rPr lang="zh-CN" altLang="en-US" sz="2000" dirty="0">
                <a:highlight>
                  <a:srgbClr val="C0C0C0"/>
                </a:highlight>
              </a:rPr>
              <a:t>捕捉最新趋势，优化平台的热门内容推送</a:t>
            </a:r>
            <a:endParaRPr lang="en-US" sz="2000" b="1" dirty="0">
              <a:highlight>
                <a:srgbClr val="C0C0C0"/>
              </a:highlight>
              <a:ea typeface="思源黑体 2 Bold" panose="020B0800000000000000" charset="-122"/>
            </a:endParaRPr>
          </a:p>
        </p:txBody>
      </p:sp>
      <p:pic>
        <p:nvPicPr>
          <p:cNvPr id="56" name="图片 55"/>
          <p:cNvPicPr>
            <a:picLocks noChangeAspect="1"/>
          </p:cNvPicPr>
          <p:nvPr/>
        </p:nvPicPr>
        <p:blipFill>
          <a:blip r:embed="rId3"/>
          <a:stretch>
            <a:fillRect/>
          </a:stretch>
        </p:blipFill>
        <p:spPr>
          <a:xfrm>
            <a:off x="7524907" y="3297395"/>
            <a:ext cx="3886200" cy="2167128"/>
          </a:xfrm>
          <a:prstGeom prst="rect">
            <a:avLst/>
          </a:prstGeom>
        </p:spPr>
      </p:pic>
      <p:pic>
        <p:nvPicPr>
          <p:cNvPr id="57" name="图片 56"/>
          <p:cNvPicPr>
            <a:picLocks noChangeAspect="1"/>
          </p:cNvPicPr>
          <p:nvPr/>
        </p:nvPicPr>
        <p:blipFill>
          <a:blip r:embed="rId4"/>
          <a:stretch>
            <a:fillRect/>
          </a:stretch>
        </p:blipFill>
        <p:spPr>
          <a:xfrm>
            <a:off x="7537360" y="6776796"/>
            <a:ext cx="3868270" cy="2428048"/>
          </a:xfrm>
          <a:prstGeom prst="rect">
            <a:avLst/>
          </a:prstGeom>
        </p:spPr>
      </p:pic>
      <p:pic>
        <p:nvPicPr>
          <p:cNvPr id="58" name="图片 57"/>
          <p:cNvPicPr>
            <a:picLocks noChangeAspect="1"/>
          </p:cNvPicPr>
          <p:nvPr/>
        </p:nvPicPr>
        <p:blipFill>
          <a:blip r:embed="rId5"/>
          <a:stretch>
            <a:fillRect/>
          </a:stretch>
        </p:blipFill>
        <p:spPr>
          <a:xfrm>
            <a:off x="12555019" y="929138"/>
            <a:ext cx="3886199" cy="2167128"/>
          </a:xfrm>
          <a:prstGeom prst="rect">
            <a:avLst/>
          </a:prstGeom>
        </p:spPr>
      </p:pic>
      <p:pic>
        <p:nvPicPr>
          <p:cNvPr id="59" name="图片 58"/>
          <p:cNvPicPr>
            <a:picLocks noChangeAspect="1"/>
          </p:cNvPicPr>
          <p:nvPr/>
        </p:nvPicPr>
        <p:blipFill>
          <a:blip r:embed="rId6"/>
          <a:stretch>
            <a:fillRect/>
          </a:stretch>
        </p:blipFill>
        <p:spPr>
          <a:xfrm>
            <a:off x="13904341" y="3312553"/>
            <a:ext cx="3880936" cy="2167129"/>
          </a:xfrm>
          <a:prstGeom prst="rect">
            <a:avLst/>
          </a:prstGeom>
        </p:spPr>
      </p:pic>
      <p:pic>
        <p:nvPicPr>
          <p:cNvPr id="60" name="图片 59"/>
          <p:cNvPicPr>
            <a:picLocks noChangeAspect="1"/>
          </p:cNvPicPr>
          <p:nvPr/>
        </p:nvPicPr>
        <p:blipFill>
          <a:blip r:embed="rId7"/>
          <a:stretch>
            <a:fillRect/>
          </a:stretch>
        </p:blipFill>
        <p:spPr>
          <a:xfrm>
            <a:off x="12888119" y="6531960"/>
            <a:ext cx="3996117" cy="2472150"/>
          </a:xfrm>
          <a:prstGeom prst="rect">
            <a:avLst/>
          </a:prstGeom>
        </p:spPr>
      </p:pic>
      <p:sp>
        <p:nvSpPr>
          <p:cNvPr id="62" name="Freeform 24"/>
          <p:cNvSpPr/>
          <p:nvPr/>
        </p:nvSpPr>
        <p:spPr>
          <a:xfrm>
            <a:off x="7674442" y="5565258"/>
            <a:ext cx="3657600" cy="756781"/>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题材的视频播放量、点赞量、评论量、分享量</a:t>
            </a:r>
            <a:endParaRPr lang="en-US" sz="2000" b="1" dirty="0">
              <a:ea typeface="思源黑体 2 Bold" panose="020B0800000000000000" charset="-122"/>
            </a:endParaRPr>
          </a:p>
        </p:txBody>
      </p:sp>
      <p:sp>
        <p:nvSpPr>
          <p:cNvPr id="63" name="Freeform 24"/>
          <p:cNvSpPr/>
          <p:nvPr/>
        </p:nvSpPr>
        <p:spPr>
          <a:xfrm>
            <a:off x="12743146" y="464174"/>
            <a:ext cx="3286058" cy="382234"/>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用户性别、年龄、地区分布</a:t>
            </a:r>
            <a:endParaRPr lang="en-US" sz="2000" b="1" dirty="0">
              <a:ea typeface="思源黑体 2 Bold" panose="020B0800000000000000" charset="-122"/>
            </a:endParaRPr>
          </a:p>
        </p:txBody>
      </p:sp>
      <p:sp>
        <p:nvSpPr>
          <p:cNvPr id="64" name="Freeform 24"/>
          <p:cNvSpPr/>
          <p:nvPr/>
        </p:nvSpPr>
        <p:spPr>
          <a:xfrm>
            <a:off x="7560142" y="9269913"/>
            <a:ext cx="3886200" cy="581686"/>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活跃用户和付费用户的行为习惯</a:t>
            </a:r>
            <a:endParaRPr lang="en-US" sz="2000" b="1" dirty="0">
              <a:ea typeface="思源黑体 2 Bold" panose="020B0800000000000000" charset="-122"/>
            </a:endParaRPr>
          </a:p>
        </p:txBody>
      </p:sp>
      <p:sp>
        <p:nvSpPr>
          <p:cNvPr id="68" name="Freeform 24"/>
          <p:cNvSpPr/>
          <p:nvPr/>
        </p:nvSpPr>
        <p:spPr>
          <a:xfrm>
            <a:off x="13846751" y="5572946"/>
            <a:ext cx="3996116" cy="403389"/>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新兴内容趋势和内容生命周期分析</a:t>
            </a:r>
            <a:endParaRPr lang="en-US" sz="2000" b="1" dirty="0">
              <a:ea typeface="思源黑体 2 Bold" panose="020B0800000000000000" charset="-122"/>
            </a:endParaRPr>
          </a:p>
        </p:txBody>
      </p:sp>
      <p:sp>
        <p:nvSpPr>
          <p:cNvPr id="71" name="Freeform 24"/>
          <p:cNvSpPr/>
          <p:nvPr/>
        </p:nvSpPr>
        <p:spPr>
          <a:xfrm>
            <a:off x="13659729" y="9123656"/>
            <a:ext cx="2285718" cy="403388"/>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时间段用户量预测</a:t>
            </a:r>
            <a:endParaRPr lang="en-US" sz="2000" b="1" dirty="0">
              <a:ea typeface="思源黑体 2 Bold" panose="020B0800000000000000" charset="-122"/>
            </a:endParaRPr>
          </a:p>
        </p:txBody>
      </p:sp>
      <p:sp>
        <p:nvSpPr>
          <p:cNvPr id="73" name="矩形: 对角圆角 72"/>
          <p:cNvSpPr/>
          <p:nvPr/>
        </p:nvSpPr>
        <p:spPr>
          <a:xfrm>
            <a:off x="451610" y="8672797"/>
            <a:ext cx="6383948" cy="1165037"/>
          </a:xfrm>
          <a:prstGeom prst="round2DiagRect">
            <a:avLst/>
          </a:prstGeom>
          <a:solidFill>
            <a:schemeClr val="tx2">
              <a:lumMod val="60000"/>
              <a:lumOff val="40000"/>
            </a:schemeClr>
          </a:solidFill>
          <a:ln>
            <a:solidFill>
              <a:schemeClr val="tx2">
                <a:lumMod val="60000"/>
                <a:lumOff val="40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ct val="0"/>
              </a:spcBef>
            </a:pPr>
            <a:r>
              <a:rPr lang="zh-CN" altLang="en-US" sz="2000" dirty="0">
                <a:solidFill>
                  <a:schemeClr val="tx1"/>
                </a:solidFill>
                <a:ea typeface="思源黑体 2 Bold" panose="020B0800000000000000" charset="-122"/>
              </a:rPr>
              <a:t>每个方向可以基于现有的数据采集功能进一步细化需求。实现更详细的指标或技术实现思路</a:t>
            </a:r>
            <a:endParaRPr lang="zh-CN" altLang="en-US" sz="2000" dirty="0">
              <a:solidFill>
                <a:schemeClr val="tx1"/>
              </a:solidFill>
              <a:ea typeface="思源黑体 2 Bold" panose="020B08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0754642" y="1346332"/>
            <a:ext cx="2167987" cy="8966430"/>
            <a:chOff x="0" y="0"/>
            <a:chExt cx="660400" cy="2731304"/>
          </a:xfrm>
        </p:grpSpPr>
        <p:sp>
          <p:nvSpPr>
            <p:cNvPr id="6" name="Freeform 6"/>
            <p:cNvSpPr/>
            <p:nvPr/>
          </p:nvSpPr>
          <p:spPr>
            <a:xfrm>
              <a:off x="0" y="0"/>
              <a:ext cx="660400" cy="2731304"/>
            </a:xfrm>
            <a:custGeom>
              <a:avLst/>
              <a:gdLst/>
              <a:ahLst/>
              <a:cxnLst/>
              <a:rect l="l" t="t" r="r" b="b"/>
              <a:pathLst>
                <a:path w="660400" h="2731304">
                  <a:moveTo>
                    <a:pt x="220252" y="2712235"/>
                  </a:moveTo>
                  <a:cubicBezTo>
                    <a:pt x="254109" y="2723748"/>
                    <a:pt x="292600" y="2731304"/>
                    <a:pt x="330378" y="2731304"/>
                  </a:cubicBezTo>
                  <a:cubicBezTo>
                    <a:pt x="368157" y="2731304"/>
                    <a:pt x="404509" y="2724827"/>
                    <a:pt x="438009" y="2713313"/>
                  </a:cubicBezTo>
                  <a:cubicBezTo>
                    <a:pt x="438723" y="2712953"/>
                    <a:pt x="439435" y="2712953"/>
                    <a:pt x="440148" y="2712594"/>
                  </a:cubicBezTo>
                  <a:cubicBezTo>
                    <a:pt x="565955" y="2666539"/>
                    <a:pt x="658618" y="2544925"/>
                    <a:pt x="660400" y="2360186"/>
                  </a:cubicBezTo>
                  <a:lnTo>
                    <a:pt x="660400" y="0"/>
                  </a:lnTo>
                  <a:lnTo>
                    <a:pt x="0" y="0"/>
                  </a:lnTo>
                  <a:lnTo>
                    <a:pt x="0" y="2358435"/>
                  </a:lnTo>
                  <a:cubicBezTo>
                    <a:pt x="1782" y="2545644"/>
                    <a:pt x="93019" y="2667259"/>
                    <a:pt x="220252" y="2712235"/>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2661454"/>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15219756" y="30447"/>
            <a:ext cx="3096819" cy="947411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a:off x="11838635" y="0"/>
            <a:ext cx="5236327" cy="7703303"/>
            <a:chOff x="0" y="0"/>
            <a:chExt cx="660400" cy="971532"/>
          </a:xfrm>
        </p:grpSpPr>
        <p:sp>
          <p:nvSpPr>
            <p:cNvPr id="12" name="Freeform 12"/>
            <p:cNvSpPr/>
            <p:nvPr/>
          </p:nvSpPr>
          <p:spPr>
            <a:xfrm>
              <a:off x="0" y="0"/>
              <a:ext cx="660400" cy="971532"/>
            </a:xfrm>
            <a:custGeom>
              <a:avLst/>
              <a:gdLst/>
              <a:ahLst/>
              <a:cxnLst/>
              <a:rect l="l" t="t" r="r" b="b"/>
              <a:pathLst>
                <a:path w="660400" h="971532">
                  <a:moveTo>
                    <a:pt x="220252" y="952463"/>
                  </a:moveTo>
                  <a:cubicBezTo>
                    <a:pt x="254109" y="963977"/>
                    <a:pt x="292600" y="971532"/>
                    <a:pt x="330378" y="971532"/>
                  </a:cubicBezTo>
                  <a:cubicBezTo>
                    <a:pt x="368157" y="971532"/>
                    <a:pt x="404509" y="965056"/>
                    <a:pt x="438009" y="953542"/>
                  </a:cubicBezTo>
                  <a:cubicBezTo>
                    <a:pt x="438723" y="953182"/>
                    <a:pt x="439435" y="953182"/>
                    <a:pt x="440148" y="952823"/>
                  </a:cubicBezTo>
                  <a:cubicBezTo>
                    <a:pt x="565955" y="906768"/>
                    <a:pt x="658618" y="785154"/>
                    <a:pt x="660400" y="639505"/>
                  </a:cubicBezTo>
                  <a:lnTo>
                    <a:pt x="660400" y="0"/>
                  </a:lnTo>
                  <a:lnTo>
                    <a:pt x="0" y="0"/>
                  </a:lnTo>
                  <a:lnTo>
                    <a:pt x="0" y="639030"/>
                  </a:lnTo>
                  <a:cubicBezTo>
                    <a:pt x="1782" y="785872"/>
                    <a:pt x="93019" y="907488"/>
                    <a:pt x="220252" y="952463"/>
                  </a:cubicBezTo>
                  <a:close/>
                </a:path>
              </a:pathLst>
            </a:custGeom>
            <a:solidFill>
              <a:srgbClr val="1F367F"/>
            </a:solidFill>
          </p:spPr>
          <p:txBody>
            <a:bodyPr/>
            <a:lstStyle/>
            <a:p>
              <a:endParaRPr lang="en-US"/>
            </a:p>
          </p:txBody>
        </p:sp>
        <p:sp>
          <p:nvSpPr>
            <p:cNvPr id="13" name="TextBox 13"/>
            <p:cNvSpPr txBox="1"/>
            <p:nvPr/>
          </p:nvSpPr>
          <p:spPr>
            <a:xfrm>
              <a:off x="0" y="-57150"/>
              <a:ext cx="660400" cy="901682"/>
            </a:xfrm>
            <a:prstGeom prst="rect">
              <a:avLst/>
            </a:prstGeom>
          </p:spPr>
          <p:txBody>
            <a:bodyPr lIns="50800" tIns="50800" rIns="50800" bIns="50800" rtlCol="0" anchor="ctr"/>
            <a:lstStyle/>
            <a:p>
              <a:pPr algn="ctr">
                <a:lnSpc>
                  <a:spcPts val="3105"/>
                </a:lnSpc>
              </a:pPr>
            </a:p>
          </p:txBody>
        </p:sp>
      </p:grpSp>
      <p:grpSp>
        <p:nvGrpSpPr>
          <p:cNvPr id="14" name="Group 14"/>
          <p:cNvGrpSpPr/>
          <p:nvPr/>
        </p:nvGrpSpPr>
        <p:grpSpPr>
          <a:xfrm>
            <a:off x="12088374" y="2678254"/>
            <a:ext cx="4736848" cy="47368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10800000">
            <a:off x="5459649" y="7858953"/>
            <a:ext cx="1307817" cy="2428047"/>
            <a:chOff x="0" y="0"/>
            <a:chExt cx="660400" cy="1226076"/>
          </a:xfrm>
        </p:grpSpPr>
        <p:sp>
          <p:nvSpPr>
            <p:cNvPr id="20" name="Freeform 20"/>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21" name="TextBox 21"/>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2" name="Group 22"/>
          <p:cNvGrpSpPr/>
          <p:nvPr/>
        </p:nvGrpSpPr>
        <p:grpSpPr>
          <a:xfrm>
            <a:off x="9026922" y="0"/>
            <a:ext cx="1273817" cy="3113658"/>
            <a:chOff x="0" y="0"/>
            <a:chExt cx="660400" cy="1614250"/>
          </a:xfrm>
        </p:grpSpPr>
        <p:sp>
          <p:nvSpPr>
            <p:cNvPr id="23" name="Freeform 23"/>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24" name="TextBox 24"/>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5" name="Group 25"/>
          <p:cNvGrpSpPr/>
          <p:nvPr/>
        </p:nvGrpSpPr>
        <p:grpSpPr>
          <a:xfrm>
            <a:off x="2060996" y="3332922"/>
            <a:ext cx="2793806" cy="688803"/>
            <a:chOff x="0" y="0"/>
            <a:chExt cx="812800" cy="200393"/>
          </a:xfrm>
        </p:grpSpPr>
        <p:sp>
          <p:nvSpPr>
            <p:cNvPr id="26" name="Freeform 26"/>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27" name="TextBox 27"/>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28" name="TextBox 28"/>
          <p:cNvSpPr txBox="1"/>
          <p:nvPr/>
        </p:nvSpPr>
        <p:spPr>
          <a:xfrm>
            <a:off x="2060996" y="4102369"/>
            <a:ext cx="7643783" cy="1324356"/>
          </a:xfrm>
          <a:prstGeom prst="rect">
            <a:avLst/>
          </a:prstGeom>
        </p:spPr>
        <p:txBody>
          <a:bodyPr lIns="0" tIns="0" rIns="0" bIns="0" rtlCol="0" anchor="t">
            <a:spAutoFit/>
          </a:bodyPr>
          <a:lstStyle/>
          <a:p>
            <a:pPr marL="0" lvl="0" indent="0" algn="l">
              <a:lnSpc>
                <a:spcPts val="10690"/>
              </a:lnSpc>
              <a:spcBef>
                <a:spcPct val="0"/>
              </a:spcBef>
            </a:pPr>
            <a:r>
              <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核心技术</a:t>
            </a:r>
            <a:endPar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29" name="TextBox 29"/>
          <p:cNvSpPr txBox="1"/>
          <p:nvPr/>
        </p:nvSpPr>
        <p:spPr>
          <a:xfrm>
            <a:off x="2060996" y="6248085"/>
            <a:ext cx="8162273" cy="705993"/>
          </a:xfrm>
          <a:prstGeom prst="rect">
            <a:avLst/>
          </a:prstGeom>
        </p:spPr>
        <p:txBody>
          <a:bodyPr lIns="0" tIns="0" rIns="0" bIns="0" rtlCol="0" anchor="t">
            <a:spAutoFit/>
          </a:bodyPr>
          <a:lstStyle/>
          <a:p>
            <a:pPr algn="just">
              <a:lnSpc>
                <a:spcPts val="2855"/>
              </a:lnSpc>
            </a:pPr>
            <a:r>
              <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前端部分使用React或Vue.js框架结合D3.js、Chart.js等库，将预测结果以图表形式展示。数据通过与后台API的连接进行实时更新，确保预测结果的准确性和时效性。</a:t>
            </a:r>
            <a:endPar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0" name="TextBox 30"/>
          <p:cNvSpPr txBox="1"/>
          <p:nvPr/>
        </p:nvSpPr>
        <p:spPr>
          <a:xfrm>
            <a:off x="2060996" y="5560075"/>
            <a:ext cx="5974206" cy="361950"/>
          </a:xfrm>
          <a:prstGeom prst="rect">
            <a:avLst/>
          </a:prstGeom>
        </p:spPr>
        <p:txBody>
          <a:bodyPr lIns="0" tIns="0" rIns="0" bIns="0" rtlCol="0" anchor="t">
            <a:spAutoFit/>
          </a:bodyPr>
          <a:lstStyle/>
          <a:p>
            <a:pPr marL="0" lvl="0" indent="0" algn="l">
              <a:lnSpc>
                <a:spcPts val="2880"/>
              </a:lnSpc>
              <a:spcBef>
                <a:spcPct val="0"/>
              </a:spcBef>
            </a:pPr>
            <a:r>
              <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rPr>
              <a:t>Core Technologies</a:t>
            </a:r>
            <a:endPar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31" name="TextBox 31"/>
          <p:cNvSpPr txBox="1"/>
          <p:nvPr/>
        </p:nvSpPr>
        <p:spPr>
          <a:xfrm>
            <a:off x="2244242" y="3358755"/>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第三章节</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txBody>
          <a:bodyPr/>
          <a:lstStyle/>
          <a:p>
            <a:endParaRPr lang="en-US"/>
          </a:p>
        </p:txBody>
      </p:sp>
      <p:pic>
        <p:nvPicPr>
          <p:cNvPr id="34" name="图片 33" descr="图表, 条形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2708" y="3242861"/>
            <a:ext cx="3247909" cy="3437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核心技术</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grpSp>
        <p:nvGrpSpPr>
          <p:cNvPr id="3" name="Group 3"/>
          <p:cNvGrpSpPr/>
          <p:nvPr/>
        </p:nvGrpSpPr>
        <p:grpSpPr>
          <a:xfrm>
            <a:off x="0" y="788342"/>
            <a:ext cx="2793806" cy="688803"/>
            <a:chOff x="0" y="0"/>
            <a:chExt cx="812800" cy="200393"/>
          </a:xfrm>
        </p:grpSpPr>
        <p:sp>
          <p:nvSpPr>
            <p:cNvPr id="4" name="Freeform 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5" name="TextBox 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6" name="TextBox 6"/>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第三部分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grpSp>
        <p:nvGrpSpPr>
          <p:cNvPr id="7" name="Group 7"/>
          <p:cNvGrpSpPr/>
          <p:nvPr/>
        </p:nvGrpSpPr>
        <p:grpSpPr>
          <a:xfrm rot="-10800000">
            <a:off x="0" y="4683227"/>
            <a:ext cx="1753295" cy="5603773"/>
            <a:chOff x="0" y="0"/>
            <a:chExt cx="660400" cy="2110729"/>
          </a:xfrm>
        </p:grpSpPr>
        <p:sp>
          <p:nvSpPr>
            <p:cNvPr id="8" name="Freeform 8"/>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9" name="TextBox 9"/>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nvGrpSpPr>
        <p:grpSpPr>
          <a:xfrm>
            <a:off x="16362329" y="30447"/>
            <a:ext cx="1954246" cy="5978638"/>
            <a:chOff x="0" y="0"/>
            <a:chExt cx="660400" cy="2020366"/>
          </a:xfrm>
        </p:grpSpPr>
        <p:sp>
          <p:nvSpPr>
            <p:cNvPr id="11" name="Freeform 11"/>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2" name="TextBox 12"/>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rot="-10800000">
            <a:off x="15054512" y="7858953"/>
            <a:ext cx="1307817" cy="2428047"/>
            <a:chOff x="0" y="0"/>
            <a:chExt cx="660400" cy="1226076"/>
          </a:xfrm>
        </p:grpSpPr>
        <p:sp>
          <p:nvSpPr>
            <p:cNvPr id="14" name="Freeform 14"/>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5" name="TextBox 15"/>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pic>
        <p:nvPicPr>
          <p:cNvPr id="16" name="Picture 16"/>
          <p:cNvPicPr>
            <a:picLocks noChangeAspect="1"/>
          </p:cNvPicPr>
          <p:nvPr/>
        </p:nvPicPr>
        <p:blipFill>
          <a:blip r:embed="rId1"/>
          <a:stretch>
            <a:fillRect/>
          </a:stretch>
        </p:blipFill>
        <p:spPr>
          <a:xfrm>
            <a:off x="2274781" y="2837701"/>
            <a:ext cx="3768796" cy="3768796"/>
          </a:xfrm>
          <a:prstGeom prst="rect">
            <a:avLst/>
          </a:prstGeom>
        </p:spPr>
      </p:pic>
      <p:grpSp>
        <p:nvGrpSpPr>
          <p:cNvPr id="17" name="Group 17"/>
          <p:cNvGrpSpPr/>
          <p:nvPr/>
        </p:nvGrpSpPr>
        <p:grpSpPr>
          <a:xfrm>
            <a:off x="3137801" y="3700720"/>
            <a:ext cx="2042756" cy="204275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F367F"/>
              </a:solidFill>
              <a:prstDash val="sysDot"/>
              <a:miter/>
            </a:ln>
          </p:spPr>
          <p:txBody>
            <a:bodyPr/>
            <a:lstStyle/>
            <a:p>
              <a:endParaRPr lang="en-US"/>
            </a:p>
          </p:txBody>
        </p:sp>
        <p:sp>
          <p:nvSpPr>
            <p:cNvPr id="19" name="TextBox 19"/>
            <p:cNvSpPr txBox="1"/>
            <p:nvPr/>
          </p:nvSpPr>
          <p:spPr>
            <a:xfrm>
              <a:off x="76200" y="76200"/>
              <a:ext cx="660400" cy="660400"/>
            </a:xfrm>
            <a:prstGeom prst="rect">
              <a:avLst/>
            </a:prstGeom>
          </p:spPr>
          <p:txBody>
            <a:bodyPr lIns="50800" tIns="50800" rIns="50800" bIns="50800" rtlCol="0" anchor="ctr"/>
            <a:lstStyle/>
            <a:p>
              <a:pPr algn="ctr">
                <a:lnSpc>
                  <a:spcPts val="2985"/>
                </a:lnSpc>
              </a:pPr>
            </a:p>
          </p:txBody>
        </p:sp>
      </p:grpSp>
      <p:sp>
        <p:nvSpPr>
          <p:cNvPr id="20" name="TextBox 20"/>
          <p:cNvSpPr txBox="1"/>
          <p:nvPr/>
        </p:nvSpPr>
        <p:spPr>
          <a:xfrm>
            <a:off x="1966821" y="7152968"/>
            <a:ext cx="4384715" cy="1791843"/>
          </a:xfrm>
          <a:prstGeom prst="rect">
            <a:avLst/>
          </a:prstGeom>
        </p:spPr>
        <p:txBody>
          <a:bodyPr lIns="0" tIns="0" rIns="0" bIns="0" rtlCol="0" anchor="t">
            <a:spAutoFit/>
          </a:bodyPr>
          <a:lstStyle/>
          <a:p>
            <a:pPr marL="0" lvl="0" indent="0" algn="ctr">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Vue.js和React是构建交互式用户界面的主要框架，Vue.js提供灵活的组件化开发，适合快速构建应用，React则以其虚拟DOM优化性能，适用于动态数据呈现。两者可以帮助你实现MLB数据的可视化和实时交互。</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1" name="TextBox 21"/>
          <p:cNvSpPr txBox="1"/>
          <p:nvPr/>
        </p:nvSpPr>
        <p:spPr>
          <a:xfrm>
            <a:off x="1966821" y="6563664"/>
            <a:ext cx="4613966" cy="510158"/>
          </a:xfrm>
          <a:prstGeom prst="rect">
            <a:avLst/>
          </a:prstGeom>
        </p:spPr>
        <p:txBody>
          <a:bodyPr lIns="0" tIns="0" rIns="0" bIns="0" rtlCol="0" anchor="t">
            <a:spAutoFit/>
          </a:bodyPr>
          <a:lstStyle/>
          <a:p>
            <a:pPr marL="0" lvl="0" indent="0" algn="l">
              <a:lnSpc>
                <a:spcPts val="4370"/>
              </a:lnSpc>
              <a:spcBef>
                <a:spcPct val="0"/>
              </a:spcBef>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前端技术：Vue.js、React</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2" name="TextBox 22"/>
          <p:cNvSpPr txBox="1"/>
          <p:nvPr/>
        </p:nvSpPr>
        <p:spPr>
          <a:xfrm>
            <a:off x="2958585" y="4283948"/>
            <a:ext cx="2401188" cy="876300"/>
          </a:xfrm>
          <a:prstGeom prst="rect">
            <a:avLst/>
          </a:prstGeom>
        </p:spPr>
        <p:txBody>
          <a:bodyPr lIns="0" tIns="0" rIns="0" bIns="0" rtlCol="0" anchor="t">
            <a:spAutoFit/>
          </a:bodyPr>
          <a:lstStyle/>
          <a:p>
            <a:pPr algn="ctr">
              <a:lnSpc>
                <a:spcPts val="6840"/>
              </a:lnSpc>
            </a:pPr>
            <a:r>
              <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rPr>
              <a:t>88%</a:t>
            </a:r>
            <a:endPar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pic>
        <p:nvPicPr>
          <p:cNvPr id="23" name="Picture 23"/>
          <p:cNvPicPr>
            <a:picLocks noChangeAspect="1"/>
          </p:cNvPicPr>
          <p:nvPr/>
        </p:nvPicPr>
        <p:blipFill>
          <a:blip r:embed="rId2"/>
          <a:stretch>
            <a:fillRect/>
          </a:stretch>
        </p:blipFill>
        <p:spPr>
          <a:xfrm>
            <a:off x="7259634" y="2837701"/>
            <a:ext cx="3768796" cy="3768796"/>
          </a:xfrm>
          <a:prstGeom prst="rect">
            <a:avLst/>
          </a:prstGeom>
        </p:spPr>
      </p:pic>
      <p:grpSp>
        <p:nvGrpSpPr>
          <p:cNvPr id="24" name="Group 24"/>
          <p:cNvGrpSpPr/>
          <p:nvPr/>
        </p:nvGrpSpPr>
        <p:grpSpPr>
          <a:xfrm>
            <a:off x="8122653" y="3700720"/>
            <a:ext cx="2042756" cy="204275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4D64AB"/>
              </a:solidFill>
              <a:prstDash val="sysDot"/>
              <a:miter/>
            </a:ln>
          </p:spPr>
          <p:txBody>
            <a:bodyPr/>
            <a:lstStyle/>
            <a:p>
              <a:endParaRPr lang="en-US"/>
            </a:p>
          </p:txBody>
        </p:sp>
        <p:sp>
          <p:nvSpPr>
            <p:cNvPr id="26" name="TextBox 26"/>
            <p:cNvSpPr txBox="1"/>
            <p:nvPr/>
          </p:nvSpPr>
          <p:spPr>
            <a:xfrm>
              <a:off x="76200" y="76200"/>
              <a:ext cx="660400" cy="660400"/>
            </a:xfrm>
            <a:prstGeom prst="rect">
              <a:avLst/>
            </a:prstGeom>
          </p:spPr>
          <p:txBody>
            <a:bodyPr lIns="50800" tIns="50800" rIns="50800" bIns="50800" rtlCol="0" anchor="ctr"/>
            <a:lstStyle/>
            <a:p>
              <a:pPr marL="0" lvl="0" indent="0" algn="ctr">
                <a:lnSpc>
                  <a:spcPts val="2985"/>
                </a:lnSpc>
                <a:spcBef>
                  <a:spcPct val="0"/>
                </a:spcBef>
              </a:pPr>
            </a:p>
          </p:txBody>
        </p:sp>
      </p:grpSp>
      <p:sp>
        <p:nvSpPr>
          <p:cNvPr id="27" name="TextBox 27"/>
          <p:cNvSpPr txBox="1"/>
          <p:nvPr/>
        </p:nvSpPr>
        <p:spPr>
          <a:xfrm>
            <a:off x="6951674" y="7152968"/>
            <a:ext cx="4384715" cy="1791843"/>
          </a:xfrm>
          <a:prstGeom prst="rect">
            <a:avLst/>
          </a:prstGeom>
        </p:spPr>
        <p:txBody>
          <a:bodyPr lIns="0" tIns="0" rIns="0" bIns="0" rtlCol="0" anchor="t">
            <a:spAutoFit/>
          </a:bodyPr>
          <a:lstStyle/>
          <a:p>
            <a:pPr marL="0" lvl="0" indent="0" algn="ctr">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D3.js和Chart.js用于将MLB数据转化为可视化图表。D3.js允许精确控制图形元素的渲染和动画，适合复杂可视化；Chart.js简单易用，适合生成常见统计图表，如折线图和柱状图，提升数据展示效果。</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8" name="TextBox 28"/>
          <p:cNvSpPr txBox="1"/>
          <p:nvPr/>
        </p:nvSpPr>
        <p:spPr>
          <a:xfrm>
            <a:off x="7276350" y="6563664"/>
            <a:ext cx="4060038" cy="510158"/>
          </a:xfrm>
          <a:prstGeom prst="rect">
            <a:avLst/>
          </a:prstGeom>
        </p:spPr>
        <p:txBody>
          <a:bodyPr lIns="0" tIns="0" rIns="0" bIns="0" rtlCol="0" anchor="t">
            <a:spAutoFit/>
          </a:bodyPr>
          <a:lstStyle/>
          <a:p>
            <a:pPr marL="0" lvl="0" indent="0" algn="l">
              <a:lnSpc>
                <a:spcPts val="4370"/>
              </a:lnSpc>
              <a:spcBef>
                <a:spcPct val="0"/>
              </a:spcBef>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调用库：D3.js、Chart.js</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9" name="TextBox 29"/>
          <p:cNvSpPr txBox="1"/>
          <p:nvPr/>
        </p:nvSpPr>
        <p:spPr>
          <a:xfrm>
            <a:off x="7943437" y="4283948"/>
            <a:ext cx="2401188" cy="876300"/>
          </a:xfrm>
          <a:prstGeom prst="rect">
            <a:avLst/>
          </a:prstGeom>
        </p:spPr>
        <p:txBody>
          <a:bodyPr lIns="0" tIns="0" rIns="0" bIns="0" rtlCol="0" anchor="t">
            <a:spAutoFit/>
          </a:bodyPr>
          <a:lstStyle/>
          <a:p>
            <a:pPr algn="ctr">
              <a:lnSpc>
                <a:spcPts val="6840"/>
              </a:lnSpc>
            </a:pPr>
            <a:r>
              <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rPr>
              <a:t>70%</a:t>
            </a:r>
            <a:endPar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pic>
        <p:nvPicPr>
          <p:cNvPr id="30" name="Picture 30"/>
          <p:cNvPicPr>
            <a:picLocks noChangeAspect="1"/>
          </p:cNvPicPr>
          <p:nvPr/>
        </p:nvPicPr>
        <p:blipFill>
          <a:blip r:embed="rId3"/>
          <a:stretch>
            <a:fillRect/>
          </a:stretch>
        </p:blipFill>
        <p:spPr>
          <a:xfrm>
            <a:off x="12244424" y="2837701"/>
            <a:ext cx="3768796" cy="3768796"/>
          </a:xfrm>
          <a:prstGeom prst="rect">
            <a:avLst/>
          </a:prstGeom>
        </p:spPr>
      </p:pic>
      <p:grpSp>
        <p:nvGrpSpPr>
          <p:cNvPr id="31" name="Group 31"/>
          <p:cNvGrpSpPr/>
          <p:nvPr/>
        </p:nvGrpSpPr>
        <p:grpSpPr>
          <a:xfrm>
            <a:off x="13107443" y="3700720"/>
            <a:ext cx="2042756" cy="20427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F367F"/>
              </a:solidFill>
              <a:prstDash val="sysDot"/>
              <a:miter/>
            </a:ln>
          </p:spPr>
          <p:txBody>
            <a:bodyPr/>
            <a:lstStyle/>
            <a:p>
              <a:endParaRPr lang="en-US"/>
            </a:p>
          </p:txBody>
        </p:sp>
        <p:sp>
          <p:nvSpPr>
            <p:cNvPr id="33" name="TextBox 33"/>
            <p:cNvSpPr txBox="1"/>
            <p:nvPr/>
          </p:nvSpPr>
          <p:spPr>
            <a:xfrm>
              <a:off x="76200" y="76200"/>
              <a:ext cx="660400" cy="660400"/>
            </a:xfrm>
            <a:prstGeom prst="rect">
              <a:avLst/>
            </a:prstGeom>
          </p:spPr>
          <p:txBody>
            <a:bodyPr lIns="50800" tIns="50800" rIns="50800" bIns="50800" rtlCol="0" anchor="ctr"/>
            <a:lstStyle/>
            <a:p>
              <a:pPr marL="0" lvl="0" indent="0" algn="ctr">
                <a:lnSpc>
                  <a:spcPts val="2985"/>
                </a:lnSpc>
                <a:spcBef>
                  <a:spcPct val="0"/>
                </a:spcBef>
              </a:pPr>
            </a:p>
          </p:txBody>
        </p:sp>
      </p:grpSp>
      <p:sp>
        <p:nvSpPr>
          <p:cNvPr id="34" name="TextBox 34"/>
          <p:cNvSpPr txBox="1"/>
          <p:nvPr/>
        </p:nvSpPr>
        <p:spPr>
          <a:xfrm>
            <a:off x="11936464" y="7152968"/>
            <a:ext cx="4384715" cy="1791843"/>
          </a:xfrm>
          <a:prstGeom prst="rect">
            <a:avLst/>
          </a:prstGeom>
        </p:spPr>
        <p:txBody>
          <a:bodyPr lIns="0" tIns="0" rIns="0" bIns="0" rtlCol="0" anchor="t">
            <a:spAutoFit/>
          </a:bodyPr>
          <a:lstStyle/>
          <a:p>
            <a:pPr marL="0" lvl="0" indent="0" algn="ctr">
              <a:lnSpc>
                <a:spcPts val="2855"/>
              </a:lnSpc>
              <a:spcBef>
                <a:spcPct val="0"/>
              </a:spcBef>
            </a:pPr>
            <a:r>
              <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ML训练模型帮助分析和预测MLB比赛结果、球员表现等。使用机器学习框架（如Scikit-learn、TensorFlow），通过数据训练、算法优化和模型评估，构建精准的预测模型，提升决策支持和游戏分析的效果。</a:t>
            </a:r>
            <a:endParaRPr lang="en-US" sz="170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5" name="TextBox 35"/>
          <p:cNvSpPr txBox="1"/>
          <p:nvPr/>
        </p:nvSpPr>
        <p:spPr>
          <a:xfrm>
            <a:off x="12684292" y="6563664"/>
            <a:ext cx="2889059" cy="510158"/>
          </a:xfrm>
          <a:prstGeom prst="rect">
            <a:avLst/>
          </a:prstGeom>
        </p:spPr>
        <p:txBody>
          <a:bodyPr lIns="0" tIns="0" rIns="0" bIns="0" rtlCol="0" anchor="t">
            <a:spAutoFit/>
          </a:bodyPr>
          <a:lstStyle/>
          <a:p>
            <a:pPr marL="0" lvl="0" indent="0" algn="ctr">
              <a:lnSpc>
                <a:spcPts val="4370"/>
              </a:lnSpc>
              <a:spcBef>
                <a:spcPct val="0"/>
              </a:spcBef>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ML训练模型</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6" name="TextBox 36"/>
          <p:cNvSpPr txBox="1"/>
          <p:nvPr/>
        </p:nvSpPr>
        <p:spPr>
          <a:xfrm>
            <a:off x="12928227" y="4283948"/>
            <a:ext cx="2401188" cy="876300"/>
          </a:xfrm>
          <a:prstGeom prst="rect">
            <a:avLst/>
          </a:prstGeom>
        </p:spPr>
        <p:txBody>
          <a:bodyPr lIns="0" tIns="0" rIns="0" bIns="0" rtlCol="0" anchor="t">
            <a:spAutoFit/>
          </a:bodyPr>
          <a:lstStyle/>
          <a:p>
            <a:pPr algn="ctr">
              <a:lnSpc>
                <a:spcPts val="6840"/>
              </a:lnSpc>
            </a:pPr>
            <a:r>
              <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rPr>
              <a:t>98%</a:t>
            </a:r>
            <a:endParaRPr lang="en-US" sz="5700" b="1">
              <a:solidFill>
                <a:srgbClr val="1E1E1E"/>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sp>
        <p:nvSpPr>
          <p:cNvPr id="37"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核心技术</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grpSp>
        <p:nvGrpSpPr>
          <p:cNvPr id="3" name="Group 3"/>
          <p:cNvGrpSpPr/>
          <p:nvPr/>
        </p:nvGrpSpPr>
        <p:grpSpPr>
          <a:xfrm>
            <a:off x="0" y="788342"/>
            <a:ext cx="2793806" cy="688803"/>
            <a:chOff x="0" y="0"/>
            <a:chExt cx="812800" cy="200393"/>
          </a:xfrm>
        </p:grpSpPr>
        <p:sp>
          <p:nvSpPr>
            <p:cNvPr id="4" name="Freeform 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5" name="TextBox 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6" name="TextBox 6"/>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第三部分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grpSp>
        <p:nvGrpSpPr>
          <p:cNvPr id="7" name="Group 7"/>
          <p:cNvGrpSpPr/>
          <p:nvPr/>
        </p:nvGrpSpPr>
        <p:grpSpPr>
          <a:xfrm rot="-10800000">
            <a:off x="0" y="4683227"/>
            <a:ext cx="1753295" cy="5603773"/>
            <a:chOff x="0" y="0"/>
            <a:chExt cx="660400" cy="2110729"/>
          </a:xfrm>
        </p:grpSpPr>
        <p:sp>
          <p:nvSpPr>
            <p:cNvPr id="8" name="Freeform 8"/>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9" name="TextBox 9"/>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custDataLst>
              <p:tags r:id="rId1"/>
            </p:custDataLst>
          </p:nvPr>
        </p:nvGrpSpPr>
        <p:grpSpPr>
          <a:xfrm>
            <a:off x="879669" y="2252084"/>
            <a:ext cx="10324736" cy="6762370"/>
            <a:chOff x="0" y="0"/>
            <a:chExt cx="1988668" cy="1537600"/>
          </a:xfrm>
        </p:grpSpPr>
        <p:sp>
          <p:nvSpPr>
            <p:cNvPr id="11" name="Freeform 11"/>
            <p:cNvSpPr/>
            <p:nvPr>
              <p:custDataLst>
                <p:tags r:id="rId2"/>
              </p:custDataLst>
            </p:nvPr>
          </p:nvSpPr>
          <p:spPr>
            <a:xfrm>
              <a:off x="0" y="0"/>
              <a:ext cx="1988668" cy="1537600"/>
            </a:xfrm>
            <a:custGeom>
              <a:avLst/>
              <a:gdLst/>
              <a:ahLst/>
              <a:cxnLst/>
              <a:rect l="l" t="t" r="r" b="b"/>
              <a:pathLst>
                <a:path w="1988668" h="1537600">
                  <a:moveTo>
                    <a:pt x="0" y="0"/>
                  </a:moveTo>
                  <a:lnTo>
                    <a:pt x="1988668" y="0"/>
                  </a:lnTo>
                  <a:lnTo>
                    <a:pt x="1988668" y="1537600"/>
                  </a:lnTo>
                  <a:lnTo>
                    <a:pt x="0" y="1537600"/>
                  </a:lnTo>
                  <a:close/>
                </a:path>
              </a:pathLst>
            </a:custGeom>
            <a:solidFill>
              <a:srgbClr val="EBEEF8"/>
            </a:solidFill>
            <a:ln cap="sq">
              <a:noFill/>
              <a:prstDash val="solid"/>
              <a:miter/>
            </a:ln>
          </p:spPr>
          <p:txBody>
            <a:bodyPr/>
            <a:lstStyle/>
            <a:p>
              <a:endParaRPr lang="en-US" dirty="0"/>
            </a:p>
          </p:txBody>
        </p:sp>
        <p:sp>
          <p:nvSpPr>
            <p:cNvPr id="12" name="TextBox 12"/>
            <p:cNvSpPr txBox="1"/>
            <p:nvPr/>
          </p:nvSpPr>
          <p:spPr>
            <a:xfrm>
              <a:off x="0" y="-47625"/>
              <a:ext cx="1988668" cy="15852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16362329" y="30447"/>
            <a:ext cx="1954246" cy="5978638"/>
            <a:chOff x="0" y="0"/>
            <a:chExt cx="660400" cy="2020366"/>
          </a:xfrm>
        </p:grpSpPr>
        <p:sp>
          <p:nvSpPr>
            <p:cNvPr id="14" name="Freeform 14"/>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5" name="TextBox 15"/>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6" name="Group 16"/>
          <p:cNvGrpSpPr/>
          <p:nvPr/>
        </p:nvGrpSpPr>
        <p:grpSpPr>
          <a:xfrm rot="-10800000">
            <a:off x="15054512" y="7858953"/>
            <a:ext cx="1307817" cy="2428047"/>
            <a:chOff x="0" y="0"/>
            <a:chExt cx="660400" cy="1226076"/>
          </a:xfrm>
        </p:grpSpPr>
        <p:sp>
          <p:nvSpPr>
            <p:cNvPr id="17" name="Freeform 17"/>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8" name="TextBox 18"/>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0" name="Group 20"/>
          <p:cNvGrpSpPr/>
          <p:nvPr>
            <p:custDataLst>
              <p:tags r:id="rId3"/>
            </p:custDataLst>
          </p:nvPr>
        </p:nvGrpSpPr>
        <p:grpSpPr>
          <a:xfrm>
            <a:off x="1064769" y="2522439"/>
            <a:ext cx="2219681" cy="613660"/>
            <a:chOff x="0" y="0"/>
            <a:chExt cx="584607" cy="161622"/>
          </a:xfrm>
        </p:grpSpPr>
        <p:sp>
          <p:nvSpPr>
            <p:cNvPr id="21" name="Freeform 21"/>
            <p:cNvSpPr/>
            <p:nvPr>
              <p:custDataLst>
                <p:tags r:id="rId4"/>
              </p:custDataLst>
            </p:nvPr>
          </p:nvSpPr>
          <p:spPr>
            <a:xfrm>
              <a:off x="0" y="0"/>
              <a:ext cx="584607" cy="161622"/>
            </a:xfrm>
            <a:custGeom>
              <a:avLst/>
              <a:gdLst/>
              <a:ahLst/>
              <a:cxnLst/>
              <a:rect l="l" t="t" r="r" b="b"/>
              <a:pathLst>
                <a:path w="584607" h="161622">
                  <a:moveTo>
                    <a:pt x="0" y="0"/>
                  </a:moveTo>
                  <a:lnTo>
                    <a:pt x="584607" y="0"/>
                  </a:lnTo>
                  <a:lnTo>
                    <a:pt x="584607" y="161622"/>
                  </a:lnTo>
                  <a:lnTo>
                    <a:pt x="0" y="161622"/>
                  </a:lnTo>
                  <a:close/>
                </a:path>
              </a:pathLst>
            </a:custGeom>
            <a:solidFill>
              <a:srgbClr val="4D64AB"/>
            </a:solidFill>
            <a:ln cap="sq">
              <a:noFill/>
              <a:prstDash val="sysDot"/>
              <a:miter/>
            </a:ln>
          </p:spPr>
          <p:txBody>
            <a:bodyPr/>
            <a:lstStyle/>
            <a:p>
              <a:endParaRPr lang="en-US"/>
            </a:p>
          </p:txBody>
        </p:sp>
        <p:sp>
          <p:nvSpPr>
            <p:cNvPr id="22" name="TextBox 22"/>
            <p:cNvSpPr txBox="1"/>
            <p:nvPr/>
          </p:nvSpPr>
          <p:spPr>
            <a:xfrm>
              <a:off x="0" y="-47625"/>
              <a:ext cx="584607" cy="209247"/>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TextBox 23"/>
          <p:cNvSpPr txBox="1"/>
          <p:nvPr>
            <p:custDataLst>
              <p:tags r:id="rId5"/>
            </p:custDataLst>
          </p:nvPr>
        </p:nvSpPr>
        <p:spPr>
          <a:xfrm>
            <a:off x="1109167" y="2555648"/>
            <a:ext cx="1966323" cy="510158"/>
          </a:xfrm>
          <a:prstGeom prst="rect">
            <a:avLst/>
          </a:prstGeom>
        </p:spPr>
        <p:txBody>
          <a:bodyPr lIns="0" tIns="0" rIns="0" bIns="0" rtlCol="0" anchor="t">
            <a:spAutoFit/>
          </a:bodyPr>
          <a:lstStyle/>
          <a:p>
            <a:pPr algn="ctr">
              <a:lnSpc>
                <a:spcPts val="4370"/>
              </a:lnSpc>
            </a:pPr>
            <a:r>
              <a:rPr lang="en-US" sz="2800" b="1" dirty="0" err="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代码</a:t>
            </a:r>
            <a:endParaRPr lang="en-US" sz="2800" b="1" dirty="0">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4" name="TextBox 24"/>
          <p:cNvSpPr txBox="1"/>
          <p:nvPr>
            <p:custDataLst>
              <p:tags r:id="rId6"/>
            </p:custDataLst>
          </p:nvPr>
        </p:nvSpPr>
        <p:spPr>
          <a:xfrm>
            <a:off x="1752292" y="6889435"/>
            <a:ext cx="5811079" cy="330796"/>
          </a:xfrm>
          <a:prstGeom prst="rect">
            <a:avLst/>
          </a:prstGeom>
        </p:spPr>
        <p:txBody>
          <a:bodyPr lIns="0" tIns="0" rIns="0" bIns="0" rtlCol="0" anchor="t">
            <a:spAutoFit/>
          </a:bodyPr>
          <a:lstStyle/>
          <a:p>
            <a:pPr algn="just">
              <a:lnSpc>
                <a:spcPts val="2855"/>
              </a:lnSpc>
            </a:pPr>
            <a:endParaRPr lang="zh-CN" altLang="en-US" sz="17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5" name="Group 25"/>
          <p:cNvGrpSpPr/>
          <p:nvPr>
            <p:custDataLst>
              <p:tags r:id="rId7"/>
            </p:custDataLst>
          </p:nvPr>
        </p:nvGrpSpPr>
        <p:grpSpPr>
          <a:xfrm>
            <a:off x="11353800" y="861988"/>
            <a:ext cx="2219681" cy="613660"/>
            <a:chOff x="0" y="0"/>
            <a:chExt cx="584607" cy="161622"/>
          </a:xfrm>
        </p:grpSpPr>
        <p:sp>
          <p:nvSpPr>
            <p:cNvPr id="26" name="Freeform 26"/>
            <p:cNvSpPr/>
            <p:nvPr>
              <p:custDataLst>
                <p:tags r:id="rId8"/>
              </p:custDataLst>
            </p:nvPr>
          </p:nvSpPr>
          <p:spPr>
            <a:xfrm>
              <a:off x="0" y="0"/>
              <a:ext cx="584607" cy="161622"/>
            </a:xfrm>
            <a:custGeom>
              <a:avLst/>
              <a:gdLst/>
              <a:ahLst/>
              <a:cxnLst/>
              <a:rect l="l" t="t" r="r" b="b"/>
              <a:pathLst>
                <a:path w="584607" h="161622">
                  <a:moveTo>
                    <a:pt x="0" y="0"/>
                  </a:moveTo>
                  <a:lnTo>
                    <a:pt x="584607" y="0"/>
                  </a:lnTo>
                  <a:lnTo>
                    <a:pt x="584607" y="161622"/>
                  </a:lnTo>
                  <a:lnTo>
                    <a:pt x="0" y="161622"/>
                  </a:lnTo>
                  <a:close/>
                </a:path>
              </a:pathLst>
            </a:custGeom>
            <a:solidFill>
              <a:srgbClr val="1F367F"/>
            </a:solidFill>
            <a:ln cap="sq">
              <a:noFill/>
              <a:prstDash val="sysDot"/>
              <a:miter/>
            </a:ln>
          </p:spPr>
          <p:txBody>
            <a:bodyPr/>
            <a:lstStyle/>
            <a:p>
              <a:endParaRPr lang="en-US"/>
            </a:p>
          </p:txBody>
        </p:sp>
        <p:sp>
          <p:nvSpPr>
            <p:cNvPr id="27" name="TextBox 27"/>
            <p:cNvSpPr txBox="1"/>
            <p:nvPr/>
          </p:nvSpPr>
          <p:spPr>
            <a:xfrm>
              <a:off x="0" y="-47625"/>
              <a:ext cx="584607" cy="209247"/>
            </a:xfrm>
            <a:prstGeom prst="rect">
              <a:avLst/>
            </a:prstGeom>
          </p:spPr>
          <p:txBody>
            <a:bodyPr lIns="50800" tIns="50800" rIns="50800" bIns="50800" rtlCol="0" anchor="ctr"/>
            <a:lstStyle/>
            <a:p>
              <a:pPr marL="0" lvl="0" indent="0" algn="ctr">
                <a:lnSpc>
                  <a:spcPts val="2660"/>
                </a:lnSpc>
                <a:spcBef>
                  <a:spcPct val="0"/>
                </a:spcBef>
              </a:pPr>
            </a:p>
          </p:txBody>
        </p:sp>
      </p:grpSp>
      <p:sp>
        <p:nvSpPr>
          <p:cNvPr id="28" name="TextBox 28"/>
          <p:cNvSpPr txBox="1"/>
          <p:nvPr>
            <p:custDataLst>
              <p:tags r:id="rId9"/>
            </p:custDataLst>
          </p:nvPr>
        </p:nvSpPr>
        <p:spPr>
          <a:xfrm>
            <a:off x="11480478" y="853799"/>
            <a:ext cx="1966323" cy="510158"/>
          </a:xfrm>
          <a:prstGeom prst="rect">
            <a:avLst/>
          </a:prstGeom>
        </p:spPr>
        <p:txBody>
          <a:bodyPr lIns="0" tIns="0" rIns="0" bIns="0" rtlCol="0" anchor="t">
            <a:spAutoFit/>
          </a:bodyPr>
          <a:lstStyle/>
          <a:p>
            <a:pPr algn="ctr">
              <a:lnSpc>
                <a:spcPts val="4370"/>
              </a:lnSpc>
            </a:pPr>
            <a:r>
              <a:rPr lang="en-US" sz="2800" b="1" dirty="0" err="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解释</a:t>
            </a:r>
            <a:endParaRPr lang="en-US" sz="2800" b="1" dirty="0">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9"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0"/>
            <a:stretch>
              <a:fillRect/>
            </a:stretch>
          </a:blipFill>
        </p:spPr>
        <p:txBody>
          <a:bodyPr/>
          <a:lstStyle/>
          <a:p>
            <a:endParaRPr lang="en-US"/>
          </a:p>
        </p:txBody>
      </p:sp>
      <p:sp>
        <p:nvSpPr>
          <p:cNvPr id="35" name="Rectangle 3"/>
          <p:cNvSpPr>
            <a:spLocks noChangeArrowheads="1"/>
          </p:cNvSpPr>
          <p:nvPr/>
        </p:nvSpPr>
        <p:spPr bwMode="auto">
          <a:xfrm>
            <a:off x="11389505" y="2007904"/>
            <a:ext cx="58674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err="1">
                <a:ln>
                  <a:noFill/>
                </a:ln>
                <a:solidFill>
                  <a:schemeClr val="tx1"/>
                </a:solidFill>
                <a:effectLst/>
                <a:latin typeface="Arial" panose="020B0604020202020204" pitchFamily="34" charset="0"/>
              </a:rPr>
              <a:t>代码利用</a:t>
            </a:r>
            <a:r>
              <a:rPr kumimoji="0" lang="en-US" altLang="en-US" sz="1800" b="1" i="0" u="none" strike="noStrike" cap="none" normalizeH="0" baseline="0" dirty="0" err="1">
                <a:ln>
                  <a:noFill/>
                </a:ln>
                <a:solidFill>
                  <a:schemeClr val="tx1"/>
                </a:solidFill>
                <a:effectLst/>
                <a:latin typeface="Arial" panose="020B0604020202020204" pitchFamily="34" charset="0"/>
              </a:rPr>
              <a:t>深度学习（LSTM</a:t>
            </a:r>
            <a:r>
              <a:rPr kumimoji="0" lang="en-US" altLang="en-US" sz="1800" b="1" i="0" u="none" strike="noStrike" cap="none" normalizeH="0" baseline="0" dirty="0">
                <a:ln>
                  <a:noFill/>
                </a:ln>
                <a:solidFill>
                  <a:schemeClr val="tx1"/>
                </a:solidFill>
                <a:effectLst/>
                <a:latin typeface="Arial" panose="020B0604020202020204" pitchFamily="34" charset="0"/>
              </a:rPr>
              <a:t> 和 CNN）对时间序列进行建模和预测。通过Pandas</a:t>
            </a:r>
            <a:r>
              <a:rPr kumimoji="0" lang="en-US" altLang="en-US" sz="1800" b="0" i="0" u="none" strike="noStrike" cap="none" normalizeH="0" baseline="0" dirty="0">
                <a:ln>
                  <a:noFill/>
                </a:ln>
                <a:solidFill>
                  <a:schemeClr val="tx1"/>
                </a:solidFill>
                <a:effectLst/>
                <a:latin typeface="Arial" panose="020B0604020202020204" pitchFamily="34" charset="0"/>
              </a:rPr>
              <a:t>分组计算小时均值，并用</a:t>
            </a:r>
            <a:r>
              <a:rPr kumimoji="0" lang="en-US" altLang="en-US" sz="1800" b="1" i="0" u="none" strike="noStrike" cap="none" normalizeH="0" baseline="0" dirty="0">
                <a:ln>
                  <a:noFill/>
                </a:ln>
                <a:solidFill>
                  <a:schemeClr val="tx1"/>
                </a:solidFill>
                <a:effectLst/>
                <a:latin typeface="Arial" panose="020B0604020202020204" pitchFamily="34" charset="0"/>
              </a:rPr>
              <a:t>MinMaxScaler</a:t>
            </a:r>
            <a:r>
              <a:rPr kumimoji="0" lang="en-US" altLang="en-US" sz="1800" b="0" i="0" u="none" strike="noStrike" cap="none" normalizeH="0" baseline="0" dirty="0">
                <a:ln>
                  <a:noFill/>
                </a:ln>
                <a:solidFill>
                  <a:schemeClr val="tx1"/>
                </a:solidFill>
                <a:effectLst/>
                <a:latin typeface="Arial" panose="020B0604020202020204" pitchFamily="34" charset="0"/>
              </a:rPr>
              <a:t>标准化数据。使用</a:t>
            </a:r>
            <a:r>
              <a:rPr kumimoji="0" lang="en-US" altLang="en-US" sz="1800" b="1" i="0" u="none" strike="noStrike" cap="none" normalizeH="0" baseline="0" dirty="0">
                <a:ln>
                  <a:noFill/>
                </a:ln>
                <a:solidFill>
                  <a:schemeClr val="tx1"/>
                </a:solidFill>
                <a:effectLst/>
                <a:latin typeface="Arial" panose="020B0604020202020204" pitchFamily="34" charset="0"/>
              </a:rPr>
              <a:t>PyTorch</a:t>
            </a:r>
            <a:r>
              <a:rPr kumimoji="0" lang="en-US" altLang="en-US" sz="1800" b="0" i="0" u="none" strike="noStrike" cap="none" normalizeH="0" baseline="0" dirty="0">
                <a:ln>
                  <a:noFill/>
                </a:ln>
                <a:solidFill>
                  <a:schemeClr val="tx1"/>
                </a:solidFill>
                <a:effectLst/>
                <a:latin typeface="Arial" panose="020B0604020202020204" pitchFamily="34" charset="0"/>
              </a:rPr>
              <a:t>定义结合时序特征的</a:t>
            </a:r>
            <a:r>
              <a:rPr kumimoji="0" lang="en-US" altLang="en-US" sz="1800" b="1" i="0" u="none" strike="noStrike" cap="none" normalizeH="0" baseline="0" dirty="0">
                <a:ln>
                  <a:noFill/>
                </a:ln>
                <a:solidFill>
                  <a:schemeClr val="tx1"/>
                </a:solidFill>
                <a:effectLst/>
                <a:latin typeface="Arial" panose="020B0604020202020204" pitchFamily="34" charset="0"/>
              </a:rPr>
              <a:t>LSTM+CNN</a:t>
            </a:r>
            <a:r>
              <a:rPr kumimoji="0" lang="en-US" altLang="en-US" sz="1800" b="0" i="0" u="none" strike="noStrike" cap="none" normalizeH="0" baseline="0" dirty="0">
                <a:ln>
                  <a:noFill/>
                </a:ln>
                <a:solidFill>
                  <a:schemeClr val="tx1"/>
                </a:solidFill>
                <a:effectLst/>
                <a:latin typeface="Arial" panose="020B0604020202020204" pitchFamily="34" charset="0"/>
              </a:rPr>
              <a:t>模型进行训练，解决了时间特征建模的难题。预测后反标准化恢复真实值，并通过绘图展示模型效果，有助于理解模型预测与真实值的差异。</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7" name="图片 36"/>
          <p:cNvPicPr>
            <a:picLocks noChangeAspect="1"/>
          </p:cNvPicPr>
          <p:nvPr/>
        </p:nvPicPr>
        <p:blipFill>
          <a:blip r:embed="rId11"/>
          <a:stretch>
            <a:fillRect/>
          </a:stretch>
        </p:blipFill>
        <p:spPr>
          <a:xfrm>
            <a:off x="1784771" y="3209308"/>
            <a:ext cx="9195054" cy="5210791"/>
          </a:xfrm>
          <a:prstGeom prst="rect">
            <a:avLst/>
          </a:prstGeom>
        </p:spPr>
      </p:pic>
      <p:pic>
        <p:nvPicPr>
          <p:cNvPr id="44" name="图片 43"/>
          <p:cNvPicPr>
            <a:picLocks noChangeAspect="1"/>
          </p:cNvPicPr>
          <p:nvPr/>
        </p:nvPicPr>
        <p:blipFill>
          <a:blip r:embed="rId12"/>
          <a:stretch>
            <a:fillRect/>
          </a:stretch>
        </p:blipFill>
        <p:spPr>
          <a:xfrm>
            <a:off x="11389505" y="5572371"/>
            <a:ext cx="6459365" cy="37801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0754642" y="1346332"/>
            <a:ext cx="2167987" cy="8966430"/>
            <a:chOff x="0" y="0"/>
            <a:chExt cx="660400" cy="2731304"/>
          </a:xfrm>
        </p:grpSpPr>
        <p:sp>
          <p:nvSpPr>
            <p:cNvPr id="6" name="Freeform 6"/>
            <p:cNvSpPr/>
            <p:nvPr/>
          </p:nvSpPr>
          <p:spPr>
            <a:xfrm>
              <a:off x="0" y="0"/>
              <a:ext cx="660400" cy="2731304"/>
            </a:xfrm>
            <a:custGeom>
              <a:avLst/>
              <a:gdLst/>
              <a:ahLst/>
              <a:cxnLst/>
              <a:rect l="l" t="t" r="r" b="b"/>
              <a:pathLst>
                <a:path w="660400" h="2731304">
                  <a:moveTo>
                    <a:pt x="220252" y="2712235"/>
                  </a:moveTo>
                  <a:cubicBezTo>
                    <a:pt x="254109" y="2723748"/>
                    <a:pt x="292600" y="2731304"/>
                    <a:pt x="330378" y="2731304"/>
                  </a:cubicBezTo>
                  <a:cubicBezTo>
                    <a:pt x="368157" y="2731304"/>
                    <a:pt x="404509" y="2724827"/>
                    <a:pt x="438009" y="2713313"/>
                  </a:cubicBezTo>
                  <a:cubicBezTo>
                    <a:pt x="438723" y="2712953"/>
                    <a:pt x="439435" y="2712953"/>
                    <a:pt x="440148" y="2712594"/>
                  </a:cubicBezTo>
                  <a:cubicBezTo>
                    <a:pt x="565955" y="2666539"/>
                    <a:pt x="658618" y="2544925"/>
                    <a:pt x="660400" y="2360186"/>
                  </a:cubicBezTo>
                  <a:lnTo>
                    <a:pt x="660400" y="0"/>
                  </a:lnTo>
                  <a:lnTo>
                    <a:pt x="0" y="0"/>
                  </a:lnTo>
                  <a:lnTo>
                    <a:pt x="0" y="2358435"/>
                  </a:lnTo>
                  <a:cubicBezTo>
                    <a:pt x="1782" y="2545644"/>
                    <a:pt x="93019" y="2667259"/>
                    <a:pt x="220252" y="2712235"/>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2661454"/>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15219756" y="30447"/>
            <a:ext cx="3096819" cy="947411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a:off x="11838635" y="0"/>
            <a:ext cx="5236327" cy="7703303"/>
            <a:chOff x="0" y="0"/>
            <a:chExt cx="660400" cy="971532"/>
          </a:xfrm>
        </p:grpSpPr>
        <p:sp>
          <p:nvSpPr>
            <p:cNvPr id="12" name="Freeform 12"/>
            <p:cNvSpPr/>
            <p:nvPr/>
          </p:nvSpPr>
          <p:spPr>
            <a:xfrm>
              <a:off x="0" y="0"/>
              <a:ext cx="660400" cy="971532"/>
            </a:xfrm>
            <a:custGeom>
              <a:avLst/>
              <a:gdLst/>
              <a:ahLst/>
              <a:cxnLst/>
              <a:rect l="l" t="t" r="r" b="b"/>
              <a:pathLst>
                <a:path w="660400" h="971532">
                  <a:moveTo>
                    <a:pt x="220252" y="952463"/>
                  </a:moveTo>
                  <a:cubicBezTo>
                    <a:pt x="254109" y="963977"/>
                    <a:pt x="292600" y="971532"/>
                    <a:pt x="330378" y="971532"/>
                  </a:cubicBezTo>
                  <a:cubicBezTo>
                    <a:pt x="368157" y="971532"/>
                    <a:pt x="404509" y="965056"/>
                    <a:pt x="438009" y="953542"/>
                  </a:cubicBezTo>
                  <a:cubicBezTo>
                    <a:pt x="438723" y="953182"/>
                    <a:pt x="439435" y="953182"/>
                    <a:pt x="440148" y="952823"/>
                  </a:cubicBezTo>
                  <a:cubicBezTo>
                    <a:pt x="565955" y="906768"/>
                    <a:pt x="658618" y="785154"/>
                    <a:pt x="660400" y="639505"/>
                  </a:cubicBezTo>
                  <a:lnTo>
                    <a:pt x="660400" y="0"/>
                  </a:lnTo>
                  <a:lnTo>
                    <a:pt x="0" y="0"/>
                  </a:lnTo>
                  <a:lnTo>
                    <a:pt x="0" y="639030"/>
                  </a:lnTo>
                  <a:cubicBezTo>
                    <a:pt x="1782" y="785872"/>
                    <a:pt x="93019" y="907488"/>
                    <a:pt x="220252" y="952463"/>
                  </a:cubicBezTo>
                  <a:close/>
                </a:path>
              </a:pathLst>
            </a:custGeom>
            <a:solidFill>
              <a:srgbClr val="1F367F"/>
            </a:solidFill>
          </p:spPr>
          <p:txBody>
            <a:bodyPr/>
            <a:lstStyle/>
            <a:p>
              <a:endParaRPr lang="en-US"/>
            </a:p>
          </p:txBody>
        </p:sp>
        <p:sp>
          <p:nvSpPr>
            <p:cNvPr id="13" name="TextBox 13"/>
            <p:cNvSpPr txBox="1"/>
            <p:nvPr/>
          </p:nvSpPr>
          <p:spPr>
            <a:xfrm>
              <a:off x="0" y="-57150"/>
              <a:ext cx="660400" cy="901682"/>
            </a:xfrm>
            <a:prstGeom prst="rect">
              <a:avLst/>
            </a:prstGeom>
          </p:spPr>
          <p:txBody>
            <a:bodyPr lIns="50800" tIns="50800" rIns="50800" bIns="50800" rtlCol="0" anchor="ctr"/>
            <a:lstStyle/>
            <a:p>
              <a:pPr algn="ctr">
                <a:lnSpc>
                  <a:spcPts val="3105"/>
                </a:lnSpc>
              </a:pPr>
            </a:p>
          </p:txBody>
        </p:sp>
      </p:grpSp>
      <p:grpSp>
        <p:nvGrpSpPr>
          <p:cNvPr id="14" name="Group 14"/>
          <p:cNvGrpSpPr/>
          <p:nvPr/>
        </p:nvGrpSpPr>
        <p:grpSpPr>
          <a:xfrm>
            <a:off x="12088374" y="2678254"/>
            <a:ext cx="4736848" cy="47368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a:off x="12236784" y="2828844"/>
            <a:ext cx="4440028" cy="4435668"/>
            <a:chOff x="0" y="0"/>
            <a:chExt cx="5839098" cy="5833364"/>
          </a:xfrm>
        </p:grpSpPr>
        <p:sp>
          <p:nvSpPr>
            <p:cNvPr id="18" name="Freeform 18"/>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1"/>
              <a:stretch>
                <a:fillRect l="-9613" r="-9613"/>
              </a:stretch>
            </a:blipFill>
          </p:spPr>
          <p:txBody>
            <a:bodyPr/>
            <a:lstStyle/>
            <a:p>
              <a:endParaRPr lang="en-US"/>
            </a:p>
          </p:txBody>
        </p:sp>
      </p:grpSp>
      <p:grpSp>
        <p:nvGrpSpPr>
          <p:cNvPr id="19" name="Group 19"/>
          <p:cNvGrpSpPr/>
          <p:nvPr/>
        </p:nvGrpSpPr>
        <p:grpSpPr>
          <a:xfrm rot="-10800000">
            <a:off x="5459649" y="7858953"/>
            <a:ext cx="1307817" cy="2428047"/>
            <a:chOff x="0" y="0"/>
            <a:chExt cx="660400" cy="1226076"/>
          </a:xfrm>
        </p:grpSpPr>
        <p:sp>
          <p:nvSpPr>
            <p:cNvPr id="20" name="Freeform 20"/>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21" name="TextBox 21"/>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2" name="Group 22"/>
          <p:cNvGrpSpPr/>
          <p:nvPr/>
        </p:nvGrpSpPr>
        <p:grpSpPr>
          <a:xfrm>
            <a:off x="9026922" y="0"/>
            <a:ext cx="1273817" cy="3113658"/>
            <a:chOff x="0" y="0"/>
            <a:chExt cx="660400" cy="1614250"/>
          </a:xfrm>
        </p:grpSpPr>
        <p:sp>
          <p:nvSpPr>
            <p:cNvPr id="23" name="Freeform 23"/>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24" name="TextBox 24"/>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5" name="Group 25"/>
          <p:cNvGrpSpPr/>
          <p:nvPr/>
        </p:nvGrpSpPr>
        <p:grpSpPr>
          <a:xfrm>
            <a:off x="2060996" y="3332922"/>
            <a:ext cx="2793806" cy="688803"/>
            <a:chOff x="0" y="0"/>
            <a:chExt cx="812800" cy="200393"/>
          </a:xfrm>
        </p:grpSpPr>
        <p:sp>
          <p:nvSpPr>
            <p:cNvPr id="26" name="Freeform 26"/>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27" name="TextBox 27"/>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28" name="TextBox 28"/>
          <p:cNvSpPr txBox="1"/>
          <p:nvPr/>
        </p:nvSpPr>
        <p:spPr>
          <a:xfrm>
            <a:off x="2020047" y="4145550"/>
            <a:ext cx="7643783" cy="1324356"/>
          </a:xfrm>
          <a:prstGeom prst="rect">
            <a:avLst/>
          </a:prstGeom>
        </p:spPr>
        <p:txBody>
          <a:bodyPr lIns="0" tIns="0" rIns="0" bIns="0" rtlCol="0" anchor="t">
            <a:spAutoFit/>
          </a:bodyPr>
          <a:lstStyle/>
          <a:p>
            <a:pPr marL="0" lvl="0" indent="0" algn="l">
              <a:lnSpc>
                <a:spcPts val="10690"/>
              </a:lnSpc>
              <a:spcBef>
                <a:spcPct val="0"/>
              </a:spcBef>
            </a:pPr>
            <a:r>
              <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商业价值</a:t>
            </a:r>
            <a:endPar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29" name="TextBox 29"/>
          <p:cNvSpPr txBox="1"/>
          <p:nvPr/>
        </p:nvSpPr>
        <p:spPr>
          <a:xfrm>
            <a:off x="2060996" y="6248085"/>
            <a:ext cx="8162273" cy="1067943"/>
          </a:xfrm>
          <a:prstGeom prst="rect">
            <a:avLst/>
          </a:prstGeom>
        </p:spPr>
        <p:txBody>
          <a:bodyPr lIns="0" tIns="0" rIns="0" bIns="0" rtlCol="0" anchor="t">
            <a:spAutoFit/>
          </a:bodyPr>
          <a:lstStyle/>
          <a:p>
            <a:pPr algn="just">
              <a:lnSpc>
                <a:spcPts val="2855"/>
              </a:lnSpc>
            </a:pPr>
            <a:r>
              <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用户行为数据分析界面深入挖掘用户的互动行为、访问习惯和偏好，帮助平台识别潜在用户需求和市场趋势，精确定位受众群体，提高广告投放的转化率，增加平台的广告收入和用户粘性。</a:t>
            </a:r>
            <a:endParaRPr lang="en-US" sz="17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0" name="TextBox 30"/>
          <p:cNvSpPr txBox="1"/>
          <p:nvPr/>
        </p:nvSpPr>
        <p:spPr>
          <a:xfrm>
            <a:off x="2060996" y="5560075"/>
            <a:ext cx="5974206" cy="361950"/>
          </a:xfrm>
          <a:prstGeom prst="rect">
            <a:avLst/>
          </a:prstGeom>
        </p:spPr>
        <p:txBody>
          <a:bodyPr lIns="0" tIns="0" rIns="0" bIns="0" rtlCol="0" anchor="t">
            <a:spAutoFit/>
          </a:bodyPr>
          <a:lstStyle/>
          <a:p>
            <a:pPr marL="0" lvl="0" indent="0" algn="l">
              <a:lnSpc>
                <a:spcPts val="2880"/>
              </a:lnSpc>
              <a:spcBef>
                <a:spcPct val="0"/>
              </a:spcBef>
            </a:pPr>
            <a:r>
              <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rPr>
              <a:t>Commercial Value</a:t>
            </a:r>
            <a:endPar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31" name="TextBox 31"/>
          <p:cNvSpPr txBox="1"/>
          <p:nvPr/>
        </p:nvSpPr>
        <p:spPr>
          <a:xfrm>
            <a:off x="2244242" y="3358755"/>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第四章节</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8342"/>
            <a:ext cx="2793806" cy="688803"/>
            <a:chOff x="0" y="0"/>
            <a:chExt cx="812800" cy="200393"/>
          </a:xfrm>
        </p:grpSpPr>
        <p:sp>
          <p:nvSpPr>
            <p:cNvPr id="3" name="Freeform 3"/>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4" name="TextBox 4"/>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grpSp>
        <p:nvGrpSpPr>
          <p:cNvPr id="5" name="Group 5"/>
          <p:cNvGrpSpPr/>
          <p:nvPr/>
        </p:nvGrpSpPr>
        <p:grpSpPr>
          <a:xfrm rot="-10800000">
            <a:off x="0" y="4683227"/>
            <a:ext cx="1753295" cy="5603773"/>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876648" y="3544469"/>
            <a:ext cx="6196328" cy="5528508"/>
            <a:chOff x="0" y="0"/>
            <a:chExt cx="26833495" cy="23941466"/>
          </a:xfrm>
        </p:grpSpPr>
        <p:sp>
          <p:nvSpPr>
            <p:cNvPr id="9" name="Freeform 9"/>
            <p:cNvSpPr/>
            <p:nvPr/>
          </p:nvSpPr>
          <p:spPr>
            <a:xfrm>
              <a:off x="0" y="0"/>
              <a:ext cx="26833509" cy="23941460"/>
            </a:xfrm>
            <a:custGeom>
              <a:avLst/>
              <a:gdLst/>
              <a:ahLst/>
              <a:cxnLst/>
              <a:rect l="l" t="t" r="r" b="b"/>
              <a:pathLst>
                <a:path w="26833509" h="23941460">
                  <a:moveTo>
                    <a:pt x="0" y="0"/>
                  </a:moveTo>
                  <a:lnTo>
                    <a:pt x="26833509" y="0"/>
                  </a:lnTo>
                  <a:lnTo>
                    <a:pt x="26833509" y="23941460"/>
                  </a:lnTo>
                  <a:lnTo>
                    <a:pt x="0" y="23941460"/>
                  </a:lnTo>
                </a:path>
              </a:pathLst>
            </a:custGeom>
            <a:blipFill>
              <a:blip r:embed="rId1"/>
              <a:stretch>
                <a:fillRect l="-13054" r="-13054"/>
              </a:stretch>
            </a:blipFill>
          </p:spPr>
          <p:txBody>
            <a:bodyPr/>
            <a:lstStyle/>
            <a:p>
              <a:endParaRPr lang="en-US"/>
            </a:p>
          </p:txBody>
        </p:sp>
      </p:grpSp>
      <p:grpSp>
        <p:nvGrpSpPr>
          <p:cNvPr id="10" name="Group 10"/>
          <p:cNvGrpSpPr/>
          <p:nvPr/>
        </p:nvGrpSpPr>
        <p:grpSpPr>
          <a:xfrm>
            <a:off x="16362329" y="30447"/>
            <a:ext cx="1954246" cy="5978638"/>
            <a:chOff x="0" y="0"/>
            <a:chExt cx="660400" cy="2020366"/>
          </a:xfrm>
        </p:grpSpPr>
        <p:sp>
          <p:nvSpPr>
            <p:cNvPr id="11" name="Freeform 11"/>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2" name="TextBox 12"/>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a:off x="7950388" y="3511877"/>
            <a:ext cx="9333529" cy="2233774"/>
            <a:chOff x="0" y="0"/>
            <a:chExt cx="2458214" cy="588319"/>
          </a:xfrm>
        </p:grpSpPr>
        <p:sp>
          <p:nvSpPr>
            <p:cNvPr id="14" name="Freeform 14"/>
            <p:cNvSpPr/>
            <p:nvPr/>
          </p:nvSpPr>
          <p:spPr>
            <a:xfrm>
              <a:off x="0" y="0"/>
              <a:ext cx="2458214" cy="588319"/>
            </a:xfrm>
            <a:custGeom>
              <a:avLst/>
              <a:gdLst/>
              <a:ahLst/>
              <a:cxnLst/>
              <a:rect l="l" t="t" r="r" b="b"/>
              <a:pathLst>
                <a:path w="2458214" h="588319">
                  <a:moveTo>
                    <a:pt x="0" y="0"/>
                  </a:moveTo>
                  <a:lnTo>
                    <a:pt x="2458214" y="0"/>
                  </a:lnTo>
                  <a:lnTo>
                    <a:pt x="2458214" y="588319"/>
                  </a:lnTo>
                  <a:lnTo>
                    <a:pt x="0" y="588319"/>
                  </a:lnTo>
                  <a:close/>
                </a:path>
              </a:pathLst>
            </a:custGeom>
            <a:solidFill>
              <a:srgbClr val="000000">
                <a:alpha val="0"/>
              </a:srgbClr>
            </a:solidFill>
            <a:ln w="19050" cap="sq">
              <a:solidFill>
                <a:srgbClr val="4D64AB"/>
              </a:solidFill>
              <a:prstDash val="solid"/>
              <a:miter/>
            </a:ln>
          </p:spPr>
          <p:txBody>
            <a:bodyPr/>
            <a:lstStyle/>
            <a:p>
              <a:endParaRPr lang="en-US"/>
            </a:p>
          </p:txBody>
        </p:sp>
        <p:sp>
          <p:nvSpPr>
            <p:cNvPr id="15" name="TextBox 15"/>
            <p:cNvSpPr txBox="1"/>
            <p:nvPr/>
          </p:nvSpPr>
          <p:spPr>
            <a:xfrm>
              <a:off x="0" y="-47625"/>
              <a:ext cx="2458214" cy="635944"/>
            </a:xfrm>
            <a:prstGeom prst="rect">
              <a:avLst/>
            </a:prstGeom>
          </p:spPr>
          <p:txBody>
            <a:bodyPr lIns="50800" tIns="50800" rIns="50800" bIns="50800" rtlCol="0" anchor="ctr"/>
            <a:lstStyle/>
            <a:p>
              <a:pPr algn="l">
                <a:lnSpc>
                  <a:spcPts val="2660"/>
                </a:lnSpc>
              </a:pPr>
            </a:p>
          </p:txBody>
        </p:sp>
      </p:grpSp>
      <p:grpSp>
        <p:nvGrpSpPr>
          <p:cNvPr id="16" name="Group 16"/>
          <p:cNvGrpSpPr/>
          <p:nvPr/>
        </p:nvGrpSpPr>
        <p:grpSpPr>
          <a:xfrm rot="-10800000">
            <a:off x="15054512" y="7858953"/>
            <a:ext cx="1307817" cy="2428047"/>
            <a:chOff x="0" y="0"/>
            <a:chExt cx="660400" cy="1226076"/>
          </a:xfrm>
        </p:grpSpPr>
        <p:sp>
          <p:nvSpPr>
            <p:cNvPr id="17" name="Freeform 17"/>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8" name="TextBox 18"/>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9" name="Group 19"/>
          <p:cNvGrpSpPr/>
          <p:nvPr/>
        </p:nvGrpSpPr>
        <p:grpSpPr>
          <a:xfrm>
            <a:off x="7950388" y="6272519"/>
            <a:ext cx="9333529" cy="2233774"/>
            <a:chOff x="0" y="0"/>
            <a:chExt cx="2458214" cy="588319"/>
          </a:xfrm>
        </p:grpSpPr>
        <p:sp>
          <p:nvSpPr>
            <p:cNvPr id="20" name="Freeform 20"/>
            <p:cNvSpPr/>
            <p:nvPr/>
          </p:nvSpPr>
          <p:spPr>
            <a:xfrm>
              <a:off x="0" y="0"/>
              <a:ext cx="2458214" cy="588319"/>
            </a:xfrm>
            <a:custGeom>
              <a:avLst/>
              <a:gdLst/>
              <a:ahLst/>
              <a:cxnLst/>
              <a:rect l="l" t="t" r="r" b="b"/>
              <a:pathLst>
                <a:path w="2458214" h="588319">
                  <a:moveTo>
                    <a:pt x="0" y="0"/>
                  </a:moveTo>
                  <a:lnTo>
                    <a:pt x="2458214" y="0"/>
                  </a:lnTo>
                  <a:lnTo>
                    <a:pt x="2458214" y="588319"/>
                  </a:lnTo>
                  <a:lnTo>
                    <a:pt x="0" y="588319"/>
                  </a:lnTo>
                  <a:close/>
                </a:path>
              </a:pathLst>
            </a:custGeom>
            <a:solidFill>
              <a:srgbClr val="000000">
                <a:alpha val="0"/>
              </a:srgbClr>
            </a:solidFill>
            <a:ln w="19050" cap="sq">
              <a:solidFill>
                <a:srgbClr val="1F367F"/>
              </a:solidFill>
              <a:prstDash val="solid"/>
              <a:miter/>
            </a:ln>
          </p:spPr>
          <p:txBody>
            <a:bodyPr/>
            <a:lstStyle/>
            <a:p>
              <a:endParaRPr lang="en-US"/>
            </a:p>
          </p:txBody>
        </p:sp>
        <p:sp>
          <p:nvSpPr>
            <p:cNvPr id="21" name="TextBox 21"/>
            <p:cNvSpPr txBox="1"/>
            <p:nvPr/>
          </p:nvSpPr>
          <p:spPr>
            <a:xfrm>
              <a:off x="0" y="-47625"/>
              <a:ext cx="2458214" cy="635944"/>
            </a:xfrm>
            <a:prstGeom prst="rect">
              <a:avLst/>
            </a:prstGeom>
          </p:spPr>
          <p:txBody>
            <a:bodyPr lIns="50800" tIns="50800" rIns="50800" bIns="50800" rtlCol="0" anchor="ctr"/>
            <a:lstStyle/>
            <a:p>
              <a:pPr algn="l">
                <a:lnSpc>
                  <a:spcPts val="2660"/>
                </a:lnSpc>
              </a:pPr>
            </a:p>
          </p:txBody>
        </p:sp>
      </p:grpSp>
      <p:grpSp>
        <p:nvGrpSpPr>
          <p:cNvPr id="22" name="Group 22"/>
          <p:cNvGrpSpPr/>
          <p:nvPr/>
        </p:nvGrpSpPr>
        <p:grpSpPr>
          <a:xfrm>
            <a:off x="5593190" y="7485113"/>
            <a:ext cx="3063387" cy="642803"/>
            <a:chOff x="0" y="0"/>
            <a:chExt cx="806818" cy="169298"/>
          </a:xfrm>
        </p:grpSpPr>
        <p:sp>
          <p:nvSpPr>
            <p:cNvPr id="23" name="Freeform 23"/>
            <p:cNvSpPr/>
            <p:nvPr/>
          </p:nvSpPr>
          <p:spPr>
            <a:xfrm>
              <a:off x="0" y="0"/>
              <a:ext cx="806818" cy="169298"/>
            </a:xfrm>
            <a:custGeom>
              <a:avLst/>
              <a:gdLst/>
              <a:ahLst/>
              <a:cxnLst/>
              <a:rect l="l" t="t" r="r" b="b"/>
              <a:pathLst>
                <a:path w="806818" h="169298">
                  <a:moveTo>
                    <a:pt x="0" y="0"/>
                  </a:moveTo>
                  <a:lnTo>
                    <a:pt x="806818" y="0"/>
                  </a:lnTo>
                  <a:lnTo>
                    <a:pt x="806818" y="169298"/>
                  </a:lnTo>
                  <a:lnTo>
                    <a:pt x="0" y="169298"/>
                  </a:lnTo>
                  <a:close/>
                </a:path>
              </a:pathLst>
            </a:custGeom>
            <a:solidFill>
              <a:srgbClr val="1F367F"/>
            </a:solidFill>
          </p:spPr>
          <p:txBody>
            <a:bodyPr/>
            <a:lstStyle/>
            <a:p>
              <a:endParaRPr lang="en-US"/>
            </a:p>
          </p:txBody>
        </p:sp>
        <p:sp>
          <p:nvSpPr>
            <p:cNvPr id="24" name="TextBox 24"/>
            <p:cNvSpPr txBox="1"/>
            <p:nvPr/>
          </p:nvSpPr>
          <p:spPr>
            <a:xfrm>
              <a:off x="0" y="-57150"/>
              <a:ext cx="806818" cy="226448"/>
            </a:xfrm>
            <a:prstGeom prst="rect">
              <a:avLst/>
            </a:prstGeom>
          </p:spPr>
          <p:txBody>
            <a:bodyPr lIns="50800" tIns="50800" rIns="50800" bIns="50800" rtlCol="0" anchor="ctr"/>
            <a:lstStyle/>
            <a:p>
              <a:pPr algn="ctr">
                <a:lnSpc>
                  <a:spcPts val="3105"/>
                </a:lnSpc>
              </a:pPr>
            </a:p>
          </p:txBody>
        </p:sp>
      </p:grpSp>
      <p:grpSp>
        <p:nvGrpSpPr>
          <p:cNvPr id="25" name="Group 25"/>
          <p:cNvGrpSpPr/>
          <p:nvPr/>
        </p:nvGrpSpPr>
        <p:grpSpPr>
          <a:xfrm>
            <a:off x="5593190" y="4537346"/>
            <a:ext cx="3063387" cy="681763"/>
            <a:chOff x="0" y="0"/>
            <a:chExt cx="806818" cy="179559"/>
          </a:xfrm>
        </p:grpSpPr>
        <p:sp>
          <p:nvSpPr>
            <p:cNvPr id="26" name="Freeform 26"/>
            <p:cNvSpPr/>
            <p:nvPr/>
          </p:nvSpPr>
          <p:spPr>
            <a:xfrm>
              <a:off x="0" y="0"/>
              <a:ext cx="806818" cy="179559"/>
            </a:xfrm>
            <a:custGeom>
              <a:avLst/>
              <a:gdLst/>
              <a:ahLst/>
              <a:cxnLst/>
              <a:rect l="l" t="t" r="r" b="b"/>
              <a:pathLst>
                <a:path w="806818" h="179559">
                  <a:moveTo>
                    <a:pt x="0" y="0"/>
                  </a:moveTo>
                  <a:lnTo>
                    <a:pt x="806818" y="0"/>
                  </a:lnTo>
                  <a:lnTo>
                    <a:pt x="806818" y="179559"/>
                  </a:lnTo>
                  <a:lnTo>
                    <a:pt x="0" y="179559"/>
                  </a:lnTo>
                  <a:close/>
                </a:path>
              </a:pathLst>
            </a:custGeom>
            <a:solidFill>
              <a:srgbClr val="1F367F"/>
            </a:solidFill>
          </p:spPr>
          <p:txBody>
            <a:bodyPr/>
            <a:lstStyle/>
            <a:p>
              <a:endParaRPr lang="en-US"/>
            </a:p>
          </p:txBody>
        </p:sp>
        <p:sp>
          <p:nvSpPr>
            <p:cNvPr id="27" name="TextBox 27"/>
            <p:cNvSpPr txBox="1"/>
            <p:nvPr/>
          </p:nvSpPr>
          <p:spPr>
            <a:xfrm>
              <a:off x="0" y="-57150"/>
              <a:ext cx="806818" cy="236709"/>
            </a:xfrm>
            <a:prstGeom prst="rect">
              <a:avLst/>
            </a:prstGeom>
          </p:spPr>
          <p:txBody>
            <a:bodyPr lIns="50800" tIns="50800" rIns="50800" bIns="50800" rtlCol="0" anchor="ctr"/>
            <a:lstStyle/>
            <a:p>
              <a:pPr algn="ctr">
                <a:lnSpc>
                  <a:spcPts val="3105"/>
                </a:lnSpc>
              </a:pPr>
            </a:p>
          </p:txBody>
        </p:sp>
      </p:grpSp>
      <p:sp>
        <p:nvSpPr>
          <p:cNvPr id="28" name="TextBox 28"/>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商业价值</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29" name="TextBox 29"/>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第四部分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0" name="TextBox 30"/>
          <p:cNvSpPr txBox="1"/>
          <p:nvPr/>
        </p:nvSpPr>
        <p:spPr>
          <a:xfrm>
            <a:off x="9144000" y="3789217"/>
            <a:ext cx="7396354" cy="1429893"/>
          </a:xfrm>
          <a:prstGeom prst="rect">
            <a:avLst/>
          </a:prstGeom>
        </p:spPr>
        <p:txBody>
          <a:bodyPr lIns="0" tIns="0" rIns="0" bIns="0" rtlCol="0" anchor="t">
            <a:spAutoFit/>
          </a:bodyPr>
          <a:lstStyle/>
          <a:p>
            <a:pPr algn="just">
              <a:lnSpc>
                <a:spcPts val="2855"/>
              </a:lnSpc>
            </a:pPr>
            <a:r>
              <a:rPr lang="en-US" sz="1700">
                <a:solidFill>
                  <a:srgbClr val="121110"/>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通过直观的可视化展示平台的整体数据，帮助决策者快速洞察业务趋势、用户活动和平台表现。通过实时数据分析，能够优化运营策略、提升平台效能，并为广告商、投资者和合作伙伴提供数据支持，增加平台的商业吸引力和收入来源。</a:t>
            </a:r>
            <a:endParaRPr lang="en-US" sz="1700">
              <a:solidFill>
                <a:srgbClr val="121110"/>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1" name="TextBox 31"/>
          <p:cNvSpPr txBox="1"/>
          <p:nvPr/>
        </p:nvSpPr>
        <p:spPr>
          <a:xfrm>
            <a:off x="9144000" y="6450622"/>
            <a:ext cx="7396354" cy="1791843"/>
          </a:xfrm>
          <a:prstGeom prst="rect">
            <a:avLst/>
          </a:prstGeom>
        </p:spPr>
        <p:txBody>
          <a:bodyPr lIns="0" tIns="0" rIns="0" bIns="0" rtlCol="0" anchor="t">
            <a:spAutoFit/>
          </a:bodyPr>
          <a:lstStyle/>
          <a:p>
            <a:pPr algn="just">
              <a:lnSpc>
                <a:spcPts val="2855"/>
              </a:lnSpc>
            </a:pPr>
            <a:r>
              <a:rPr lang="en-US" sz="1700">
                <a:solidFill>
                  <a:srgbClr val="121110"/>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通过机器学习模型预测用户未来行为，平台能够实现精准的用户需求预测和个性化推荐。此预测功能不仅能提升用户留存和转化率，还能为商业合作伙伴提供深入的市场洞察。通过预测未来数据，平台能够提前制定市场策略和优化资源分配，增加平台盈利能力，吸引更多投资者和广告商，促进长期可持续发展。</a:t>
            </a:r>
            <a:endParaRPr lang="en-US" sz="1700">
              <a:solidFill>
                <a:srgbClr val="121110"/>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2" name="TextBox 32"/>
          <p:cNvSpPr txBox="1"/>
          <p:nvPr/>
        </p:nvSpPr>
        <p:spPr>
          <a:xfrm>
            <a:off x="5777783" y="7561011"/>
            <a:ext cx="2694201" cy="510158"/>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预测功能</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3" name="TextBox 33"/>
          <p:cNvSpPr txBox="1"/>
          <p:nvPr/>
        </p:nvSpPr>
        <p:spPr>
          <a:xfrm>
            <a:off x="5676416" y="4543039"/>
            <a:ext cx="2896935" cy="510158"/>
          </a:xfrm>
          <a:prstGeom prst="rect">
            <a:avLst/>
          </a:prstGeom>
        </p:spPr>
        <p:txBody>
          <a:bodyPr lIns="0" tIns="0" rIns="0" bIns="0" rtlCol="0" anchor="t">
            <a:spAutoFit/>
          </a:bodyPr>
          <a:lstStyle/>
          <a:p>
            <a:pPr algn="ctr">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分析&amp;可视化功能</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4"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7433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1152791" y="3979921"/>
            <a:ext cx="2167987" cy="6139824"/>
            <a:chOff x="0" y="0"/>
            <a:chExt cx="660400" cy="1870279"/>
          </a:xfrm>
        </p:grpSpPr>
        <p:sp>
          <p:nvSpPr>
            <p:cNvPr id="6" name="Freeform 6"/>
            <p:cNvSpPr/>
            <p:nvPr/>
          </p:nvSpPr>
          <p:spPr>
            <a:xfrm>
              <a:off x="0" y="0"/>
              <a:ext cx="660400" cy="1870279"/>
            </a:xfrm>
            <a:custGeom>
              <a:avLst/>
              <a:gdLst/>
              <a:ahLst/>
              <a:cxnLst/>
              <a:rect l="l" t="t" r="r" b="b"/>
              <a:pathLst>
                <a:path w="660400" h="1870279">
                  <a:moveTo>
                    <a:pt x="220252" y="1851210"/>
                  </a:moveTo>
                  <a:cubicBezTo>
                    <a:pt x="254109" y="1862724"/>
                    <a:pt x="292600" y="1870279"/>
                    <a:pt x="330378" y="1870279"/>
                  </a:cubicBezTo>
                  <a:cubicBezTo>
                    <a:pt x="368157" y="1870279"/>
                    <a:pt x="404509" y="1863802"/>
                    <a:pt x="438009" y="1852288"/>
                  </a:cubicBezTo>
                  <a:cubicBezTo>
                    <a:pt x="438723" y="1851929"/>
                    <a:pt x="439435" y="1851929"/>
                    <a:pt x="440148" y="1851569"/>
                  </a:cubicBezTo>
                  <a:cubicBezTo>
                    <a:pt x="565955" y="1805514"/>
                    <a:pt x="658618" y="1683900"/>
                    <a:pt x="660400" y="1518287"/>
                  </a:cubicBezTo>
                  <a:lnTo>
                    <a:pt x="660400" y="0"/>
                  </a:lnTo>
                  <a:lnTo>
                    <a:pt x="0" y="0"/>
                  </a:lnTo>
                  <a:lnTo>
                    <a:pt x="0" y="1517161"/>
                  </a:lnTo>
                  <a:cubicBezTo>
                    <a:pt x="1782" y="1684619"/>
                    <a:pt x="93019" y="1806234"/>
                    <a:pt x="220252" y="1851210"/>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180042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15243017" y="1681684"/>
            <a:ext cx="2263137" cy="6923631"/>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10800000">
            <a:off x="4389219" y="7560663"/>
            <a:ext cx="1307817" cy="2857962"/>
            <a:chOff x="0" y="0"/>
            <a:chExt cx="660400" cy="1443167"/>
          </a:xfrm>
        </p:grpSpPr>
        <p:sp>
          <p:nvSpPr>
            <p:cNvPr id="12" name="Freeform 12"/>
            <p:cNvSpPr/>
            <p:nvPr/>
          </p:nvSpPr>
          <p:spPr>
            <a:xfrm>
              <a:off x="0" y="0"/>
              <a:ext cx="660400" cy="1443167"/>
            </a:xfrm>
            <a:custGeom>
              <a:avLst/>
              <a:gdLst/>
              <a:ahLst/>
              <a:cxnLst/>
              <a:rect l="l" t="t" r="r" b="b"/>
              <a:pathLst>
                <a:path w="660400" h="1443167">
                  <a:moveTo>
                    <a:pt x="220252" y="1424098"/>
                  </a:moveTo>
                  <a:cubicBezTo>
                    <a:pt x="254109" y="1435612"/>
                    <a:pt x="292600" y="1443167"/>
                    <a:pt x="330378" y="1443167"/>
                  </a:cubicBezTo>
                  <a:cubicBezTo>
                    <a:pt x="368157" y="1443167"/>
                    <a:pt x="404509" y="1436690"/>
                    <a:pt x="438009" y="1425176"/>
                  </a:cubicBezTo>
                  <a:cubicBezTo>
                    <a:pt x="438723" y="1424817"/>
                    <a:pt x="439435" y="1424817"/>
                    <a:pt x="440148" y="1424457"/>
                  </a:cubicBezTo>
                  <a:cubicBezTo>
                    <a:pt x="565955" y="1378402"/>
                    <a:pt x="658618" y="1256788"/>
                    <a:pt x="660400" y="1100663"/>
                  </a:cubicBezTo>
                  <a:lnTo>
                    <a:pt x="660400" y="0"/>
                  </a:lnTo>
                  <a:lnTo>
                    <a:pt x="0" y="0"/>
                  </a:lnTo>
                  <a:lnTo>
                    <a:pt x="0" y="1099846"/>
                  </a:lnTo>
                  <a:cubicBezTo>
                    <a:pt x="1782" y="1257507"/>
                    <a:pt x="93019" y="1379122"/>
                    <a:pt x="220252" y="1424098"/>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3" name="TextBox 13"/>
            <p:cNvSpPr txBox="1"/>
            <p:nvPr/>
          </p:nvSpPr>
          <p:spPr>
            <a:xfrm>
              <a:off x="0" y="-57150"/>
              <a:ext cx="660400" cy="1373317"/>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a:off x="8507091" y="-210497"/>
            <a:ext cx="1273817" cy="3113658"/>
            <a:chOff x="0" y="0"/>
            <a:chExt cx="660400" cy="1614250"/>
          </a:xfrm>
        </p:grpSpPr>
        <p:sp>
          <p:nvSpPr>
            <p:cNvPr id="15" name="Freeform 15"/>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6" name="TextBox 16"/>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7" name="Group 17"/>
          <p:cNvGrpSpPr/>
          <p:nvPr/>
        </p:nvGrpSpPr>
        <p:grpSpPr>
          <a:xfrm>
            <a:off x="1208525" y="6863181"/>
            <a:ext cx="7935475" cy="697482"/>
            <a:chOff x="0" y="0"/>
            <a:chExt cx="2159930" cy="189845"/>
          </a:xfrm>
        </p:grpSpPr>
        <p:sp>
          <p:nvSpPr>
            <p:cNvPr id="18" name="Freeform 18"/>
            <p:cNvSpPr/>
            <p:nvPr/>
          </p:nvSpPr>
          <p:spPr>
            <a:xfrm>
              <a:off x="0" y="0"/>
              <a:ext cx="2159930" cy="189845"/>
            </a:xfrm>
            <a:custGeom>
              <a:avLst/>
              <a:gdLst/>
              <a:ahLst/>
              <a:cxnLst/>
              <a:rect l="l" t="t" r="r" b="b"/>
              <a:pathLst>
                <a:path w="2159930" h="189845">
                  <a:moveTo>
                    <a:pt x="49756" y="0"/>
                  </a:moveTo>
                  <a:lnTo>
                    <a:pt x="2110174" y="0"/>
                  </a:lnTo>
                  <a:cubicBezTo>
                    <a:pt x="2123370" y="0"/>
                    <a:pt x="2136026" y="5242"/>
                    <a:pt x="2145357" y="14573"/>
                  </a:cubicBezTo>
                  <a:cubicBezTo>
                    <a:pt x="2154688" y="23904"/>
                    <a:pt x="2159930" y="36560"/>
                    <a:pt x="2159930" y="49756"/>
                  </a:cubicBezTo>
                  <a:lnTo>
                    <a:pt x="2159930" y="140089"/>
                  </a:lnTo>
                  <a:cubicBezTo>
                    <a:pt x="2159930" y="153285"/>
                    <a:pt x="2154688" y="165941"/>
                    <a:pt x="2145357" y="175272"/>
                  </a:cubicBezTo>
                  <a:cubicBezTo>
                    <a:pt x="2136026" y="184603"/>
                    <a:pt x="2123370" y="189845"/>
                    <a:pt x="2110174" y="189845"/>
                  </a:cubicBezTo>
                  <a:lnTo>
                    <a:pt x="49756" y="189845"/>
                  </a:lnTo>
                  <a:cubicBezTo>
                    <a:pt x="22277" y="189845"/>
                    <a:pt x="0" y="167569"/>
                    <a:pt x="0" y="140089"/>
                  </a:cubicBezTo>
                  <a:lnTo>
                    <a:pt x="0" y="49756"/>
                  </a:lnTo>
                  <a:cubicBezTo>
                    <a:pt x="0" y="36560"/>
                    <a:pt x="5242" y="23904"/>
                    <a:pt x="14573" y="14573"/>
                  </a:cubicBezTo>
                  <a:cubicBezTo>
                    <a:pt x="23904" y="5242"/>
                    <a:pt x="36560" y="0"/>
                    <a:pt x="49756" y="0"/>
                  </a:cubicBezTo>
                  <a:close/>
                </a:path>
              </a:pathLst>
            </a:custGeom>
            <a:solidFill>
              <a:srgbClr val="1F367F"/>
            </a:solidFill>
          </p:spPr>
          <p:txBody>
            <a:bodyPr/>
            <a:lstStyle/>
            <a:p>
              <a:endParaRPr lang="en-US"/>
            </a:p>
          </p:txBody>
        </p:sp>
        <p:sp>
          <p:nvSpPr>
            <p:cNvPr id="19" name="TextBox 19"/>
            <p:cNvSpPr txBox="1"/>
            <p:nvPr/>
          </p:nvSpPr>
          <p:spPr>
            <a:xfrm>
              <a:off x="0" y="-57150"/>
              <a:ext cx="2159930" cy="246995"/>
            </a:xfrm>
            <a:prstGeom prst="rect">
              <a:avLst/>
            </a:prstGeom>
          </p:spPr>
          <p:txBody>
            <a:bodyPr lIns="50800" tIns="50800" rIns="50800" bIns="50800" rtlCol="0" anchor="ctr"/>
            <a:lstStyle/>
            <a:p>
              <a:pPr algn="ctr">
                <a:lnSpc>
                  <a:spcPts val="3210"/>
                </a:lnSpc>
              </a:pPr>
            </a:p>
          </p:txBody>
        </p:sp>
      </p:grpSp>
      <p:sp>
        <p:nvSpPr>
          <p:cNvPr id="20" name="Freeform 20"/>
          <p:cNvSpPr/>
          <p:nvPr/>
        </p:nvSpPr>
        <p:spPr>
          <a:xfrm>
            <a:off x="1568353" y="6974731"/>
            <a:ext cx="382735" cy="407707"/>
          </a:xfrm>
          <a:custGeom>
            <a:avLst/>
            <a:gdLst/>
            <a:ahLst/>
            <a:cxnLst/>
            <a:rect l="l" t="t" r="r" b="b"/>
            <a:pathLst>
              <a:path w="382735" h="407707">
                <a:moveTo>
                  <a:pt x="0" y="0"/>
                </a:moveTo>
                <a:lnTo>
                  <a:pt x="382734" y="0"/>
                </a:lnTo>
                <a:lnTo>
                  <a:pt x="382734" y="407707"/>
                </a:lnTo>
                <a:lnTo>
                  <a:pt x="0" y="4077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grpSp>
        <p:nvGrpSpPr>
          <p:cNvPr id="21" name="Group 21"/>
          <p:cNvGrpSpPr/>
          <p:nvPr/>
        </p:nvGrpSpPr>
        <p:grpSpPr>
          <a:xfrm>
            <a:off x="11728902" y="0"/>
            <a:ext cx="5429443" cy="7821222"/>
            <a:chOff x="0" y="0"/>
            <a:chExt cx="660400" cy="951319"/>
          </a:xfrm>
        </p:grpSpPr>
        <p:sp>
          <p:nvSpPr>
            <p:cNvPr id="22" name="Freeform 22"/>
            <p:cNvSpPr/>
            <p:nvPr/>
          </p:nvSpPr>
          <p:spPr>
            <a:xfrm>
              <a:off x="0" y="0"/>
              <a:ext cx="660400" cy="951319"/>
            </a:xfrm>
            <a:custGeom>
              <a:avLst/>
              <a:gdLst/>
              <a:ahLst/>
              <a:cxnLst/>
              <a:rect l="l" t="t" r="r" b="b"/>
              <a:pathLst>
                <a:path w="660400" h="951319">
                  <a:moveTo>
                    <a:pt x="220252" y="932250"/>
                  </a:moveTo>
                  <a:cubicBezTo>
                    <a:pt x="254109" y="943764"/>
                    <a:pt x="292600" y="951319"/>
                    <a:pt x="330378" y="951319"/>
                  </a:cubicBezTo>
                  <a:cubicBezTo>
                    <a:pt x="368157" y="951319"/>
                    <a:pt x="404509" y="944842"/>
                    <a:pt x="438009" y="933329"/>
                  </a:cubicBezTo>
                  <a:cubicBezTo>
                    <a:pt x="438723" y="932969"/>
                    <a:pt x="439435" y="932969"/>
                    <a:pt x="440148" y="932610"/>
                  </a:cubicBezTo>
                  <a:cubicBezTo>
                    <a:pt x="565955" y="886555"/>
                    <a:pt x="658618" y="764941"/>
                    <a:pt x="660400" y="619741"/>
                  </a:cubicBezTo>
                  <a:lnTo>
                    <a:pt x="660400" y="0"/>
                  </a:lnTo>
                  <a:lnTo>
                    <a:pt x="0" y="0"/>
                  </a:lnTo>
                  <a:lnTo>
                    <a:pt x="0" y="619281"/>
                  </a:lnTo>
                  <a:cubicBezTo>
                    <a:pt x="1782" y="765659"/>
                    <a:pt x="93019" y="887275"/>
                    <a:pt x="220252" y="932250"/>
                  </a:cubicBezTo>
                  <a:close/>
                </a:path>
              </a:pathLst>
            </a:custGeom>
            <a:solidFill>
              <a:srgbClr val="1F367F"/>
            </a:solidFill>
          </p:spPr>
          <p:txBody>
            <a:bodyPr/>
            <a:lstStyle/>
            <a:p>
              <a:endParaRPr lang="en-US"/>
            </a:p>
          </p:txBody>
        </p:sp>
        <p:sp>
          <p:nvSpPr>
            <p:cNvPr id="23" name="TextBox 23"/>
            <p:cNvSpPr txBox="1"/>
            <p:nvPr/>
          </p:nvSpPr>
          <p:spPr>
            <a:xfrm>
              <a:off x="0" y="-57150"/>
              <a:ext cx="660400" cy="881469"/>
            </a:xfrm>
            <a:prstGeom prst="rect">
              <a:avLst/>
            </a:prstGeom>
          </p:spPr>
          <p:txBody>
            <a:bodyPr lIns="50800" tIns="50800" rIns="50800" bIns="50800" rtlCol="0" anchor="ctr"/>
            <a:lstStyle/>
            <a:p>
              <a:pPr algn="ctr">
                <a:lnSpc>
                  <a:spcPts val="3105"/>
                </a:lnSpc>
              </a:pPr>
            </a:p>
          </p:txBody>
        </p:sp>
      </p:grpSp>
      <p:grpSp>
        <p:nvGrpSpPr>
          <p:cNvPr id="24" name="Group 24"/>
          <p:cNvGrpSpPr/>
          <p:nvPr/>
        </p:nvGrpSpPr>
        <p:grpSpPr>
          <a:xfrm>
            <a:off x="11987851" y="2639423"/>
            <a:ext cx="4911544" cy="491154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txBody>
            <a:bodyPr/>
            <a:lstStyle/>
            <a:p>
              <a:endParaRPr lang="en-U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7" name="Group 27"/>
          <p:cNvGrpSpPr/>
          <p:nvPr/>
        </p:nvGrpSpPr>
        <p:grpSpPr>
          <a:xfrm>
            <a:off x="12141735" y="2795567"/>
            <a:ext cx="4603777" cy="4599257"/>
            <a:chOff x="0" y="0"/>
            <a:chExt cx="5839098" cy="5833364"/>
          </a:xfrm>
        </p:grpSpPr>
        <p:sp>
          <p:nvSpPr>
            <p:cNvPr id="28" name="Freeform 28"/>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3"/>
              <a:stretch>
                <a:fillRect l="-313" r="-5160"/>
              </a:stretch>
            </a:blipFill>
          </p:spPr>
          <p:txBody>
            <a:bodyPr/>
            <a:lstStyle/>
            <a:p>
              <a:endParaRPr lang="en-US"/>
            </a:p>
          </p:txBody>
        </p:sp>
      </p:grpSp>
      <p:sp>
        <p:nvSpPr>
          <p:cNvPr id="29" name="TextBox 29"/>
          <p:cNvSpPr txBox="1"/>
          <p:nvPr/>
        </p:nvSpPr>
        <p:spPr>
          <a:xfrm>
            <a:off x="1208525" y="3865621"/>
            <a:ext cx="9179943" cy="1678724"/>
          </a:xfrm>
          <a:prstGeom prst="rect">
            <a:avLst/>
          </a:prstGeom>
        </p:spPr>
        <p:txBody>
          <a:bodyPr lIns="0" tIns="0" rIns="0" bIns="0" rtlCol="0" anchor="t">
            <a:spAutoFit/>
          </a:bodyPr>
          <a:lstStyle/>
          <a:p>
            <a:pPr algn="l">
              <a:lnSpc>
                <a:spcPts val="13410"/>
              </a:lnSpc>
            </a:pPr>
            <a:r>
              <a:rPr lang="en-US" sz="10315"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感谢您的观看！</a:t>
            </a:r>
            <a:endParaRPr lang="en-US" sz="10315"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30" name="TextBox 30"/>
          <p:cNvSpPr txBox="1"/>
          <p:nvPr/>
        </p:nvSpPr>
        <p:spPr>
          <a:xfrm>
            <a:off x="1208525" y="2130889"/>
            <a:ext cx="9179943" cy="958271"/>
          </a:xfrm>
          <a:prstGeom prst="rect">
            <a:avLst/>
          </a:prstGeom>
        </p:spPr>
        <p:txBody>
          <a:bodyPr lIns="0" tIns="0" rIns="0" bIns="0" rtlCol="0" anchor="t">
            <a:spAutoFit/>
          </a:bodyPr>
          <a:lstStyle/>
          <a:p>
            <a:pPr algn="l">
              <a:lnSpc>
                <a:spcPts val="7815"/>
              </a:lnSpc>
            </a:pPr>
            <a:r>
              <a:rPr lang="en-US" sz="5175" b="1">
                <a:solidFill>
                  <a:srgbClr val="1F367F"/>
                </a:solidFill>
                <a:latin typeface="Akzidenz-Grotesk Medium" panose="02000603030000020004"/>
                <a:ea typeface="Akzidenz-Grotesk Medium" panose="02000603030000020004"/>
                <a:cs typeface="Akzidenz-Grotesk Medium" panose="02000603030000020004"/>
                <a:sym typeface="Akzidenz-Grotesk Medium" panose="02000603030000020004"/>
              </a:rPr>
              <a:t>THANK YOU</a:t>
            </a:r>
            <a:endParaRPr lang="en-US" sz="5175" b="1">
              <a:solidFill>
                <a:srgbClr val="1F367F"/>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sp>
        <p:nvSpPr>
          <p:cNvPr id="31" name="TextBox 31"/>
          <p:cNvSpPr txBox="1"/>
          <p:nvPr/>
        </p:nvSpPr>
        <p:spPr>
          <a:xfrm>
            <a:off x="2054167" y="6917581"/>
            <a:ext cx="6452925" cy="416560"/>
          </a:xfrm>
          <a:prstGeom prst="rect">
            <a:avLst/>
          </a:prstGeom>
        </p:spPr>
        <p:txBody>
          <a:bodyPr lIns="0" tIns="0" rIns="0" bIns="0" rtlCol="0" anchor="t">
            <a:spAutoFit/>
          </a:bodyPr>
          <a:lstStyle/>
          <a:p>
            <a:pPr algn="l">
              <a:lnSpc>
                <a:spcPts val="3250"/>
              </a:lnSpc>
            </a:pPr>
            <a:r>
              <a:rPr lang="en-US" sz="23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指导老师： 学生：王德毅、黄杰、何蕾</a:t>
            </a:r>
            <a:endParaRPr lang="en-US" sz="232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414975" y="3979921"/>
            <a:ext cx="2167987" cy="6438704"/>
            <a:chOff x="0" y="0"/>
            <a:chExt cx="660400" cy="1961322"/>
          </a:xfrm>
        </p:grpSpPr>
        <p:sp>
          <p:nvSpPr>
            <p:cNvPr id="3" name="Freeform 3"/>
            <p:cNvSpPr/>
            <p:nvPr/>
          </p:nvSpPr>
          <p:spPr>
            <a:xfrm>
              <a:off x="0" y="0"/>
              <a:ext cx="660400" cy="1961322"/>
            </a:xfrm>
            <a:custGeom>
              <a:avLst/>
              <a:gdLst/>
              <a:ahLst/>
              <a:cxnLst/>
              <a:rect l="l" t="t" r="r" b="b"/>
              <a:pathLst>
                <a:path w="660400" h="1961322">
                  <a:moveTo>
                    <a:pt x="220252" y="1942253"/>
                  </a:moveTo>
                  <a:cubicBezTo>
                    <a:pt x="254109" y="1953767"/>
                    <a:pt x="292600" y="1961322"/>
                    <a:pt x="330378" y="1961322"/>
                  </a:cubicBezTo>
                  <a:cubicBezTo>
                    <a:pt x="368157" y="1961322"/>
                    <a:pt x="404509" y="1954845"/>
                    <a:pt x="438009" y="1943331"/>
                  </a:cubicBezTo>
                  <a:cubicBezTo>
                    <a:pt x="438723" y="1942972"/>
                    <a:pt x="439435" y="1942972"/>
                    <a:pt x="440148" y="1942612"/>
                  </a:cubicBezTo>
                  <a:cubicBezTo>
                    <a:pt x="565955" y="1896557"/>
                    <a:pt x="658618" y="1774943"/>
                    <a:pt x="660400" y="1607308"/>
                  </a:cubicBezTo>
                  <a:lnTo>
                    <a:pt x="660400" y="0"/>
                  </a:lnTo>
                  <a:lnTo>
                    <a:pt x="0" y="0"/>
                  </a:lnTo>
                  <a:lnTo>
                    <a:pt x="0" y="1606115"/>
                  </a:lnTo>
                  <a:cubicBezTo>
                    <a:pt x="1782" y="1775662"/>
                    <a:pt x="93019" y="1897277"/>
                    <a:pt x="220252" y="1942253"/>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4" name="TextBox 4"/>
            <p:cNvSpPr txBox="1"/>
            <p:nvPr/>
          </p:nvSpPr>
          <p:spPr>
            <a:xfrm>
              <a:off x="0" y="-57150"/>
              <a:ext cx="660400" cy="1891472"/>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338464" y="4441580"/>
            <a:ext cx="2676928" cy="8555830"/>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100000"/>
                  </a:srgbClr>
                </a:gs>
              </a:gsLst>
              <a:lin ang="5400000"/>
            </a:gradFill>
            <a:ln cap="sq">
              <a:noFill/>
              <a:prstDash val="solid"/>
              <a:miter/>
            </a:ln>
          </p:spPr>
          <p:txBody>
            <a:bodyPr/>
            <a:lstStyle/>
            <a:p>
              <a:endParaRPr lang="en-US"/>
            </a:p>
          </p:txBody>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17144763" y="-1660946"/>
            <a:ext cx="2263137" cy="6923631"/>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100000"/>
                  </a:srgbClr>
                </a:gs>
              </a:gsLst>
              <a:lin ang="5400000"/>
            </a:gradFill>
            <a:ln cap="sq">
              <a:noFill/>
              <a:prstDash val="solid"/>
              <a:miter/>
            </a:ln>
          </p:spPr>
          <p:txBody>
            <a:bodyPr/>
            <a:lstStyle/>
            <a:p>
              <a:endParaRPr lang="en-US"/>
            </a:p>
          </p:txBody>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10800000">
            <a:off x="1880398" y="7560663"/>
            <a:ext cx="1307817" cy="2857962"/>
            <a:chOff x="0" y="0"/>
            <a:chExt cx="660400" cy="1443167"/>
          </a:xfrm>
        </p:grpSpPr>
        <p:sp>
          <p:nvSpPr>
            <p:cNvPr id="12" name="Freeform 12"/>
            <p:cNvSpPr/>
            <p:nvPr/>
          </p:nvSpPr>
          <p:spPr>
            <a:xfrm>
              <a:off x="0" y="0"/>
              <a:ext cx="660400" cy="1443167"/>
            </a:xfrm>
            <a:custGeom>
              <a:avLst/>
              <a:gdLst/>
              <a:ahLst/>
              <a:cxnLst/>
              <a:rect l="l" t="t" r="r" b="b"/>
              <a:pathLst>
                <a:path w="660400" h="1443167">
                  <a:moveTo>
                    <a:pt x="220252" y="1424098"/>
                  </a:moveTo>
                  <a:cubicBezTo>
                    <a:pt x="254109" y="1435612"/>
                    <a:pt x="292600" y="1443167"/>
                    <a:pt x="330378" y="1443167"/>
                  </a:cubicBezTo>
                  <a:cubicBezTo>
                    <a:pt x="368157" y="1443167"/>
                    <a:pt x="404509" y="1436690"/>
                    <a:pt x="438009" y="1425176"/>
                  </a:cubicBezTo>
                  <a:cubicBezTo>
                    <a:pt x="438723" y="1424817"/>
                    <a:pt x="439435" y="1424817"/>
                    <a:pt x="440148" y="1424457"/>
                  </a:cubicBezTo>
                  <a:cubicBezTo>
                    <a:pt x="565955" y="1378402"/>
                    <a:pt x="658618" y="1256788"/>
                    <a:pt x="660400" y="1100663"/>
                  </a:cubicBezTo>
                  <a:lnTo>
                    <a:pt x="660400" y="0"/>
                  </a:lnTo>
                  <a:lnTo>
                    <a:pt x="0" y="0"/>
                  </a:lnTo>
                  <a:lnTo>
                    <a:pt x="0" y="1099846"/>
                  </a:lnTo>
                  <a:cubicBezTo>
                    <a:pt x="1782" y="1257507"/>
                    <a:pt x="93019" y="1379122"/>
                    <a:pt x="220252" y="1424098"/>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3" name="TextBox 13"/>
            <p:cNvSpPr txBox="1"/>
            <p:nvPr/>
          </p:nvSpPr>
          <p:spPr>
            <a:xfrm>
              <a:off x="0" y="-57150"/>
              <a:ext cx="660400" cy="1373317"/>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a:off x="3559140" y="-134088"/>
            <a:ext cx="1714327" cy="3237918"/>
            <a:chOff x="0" y="0"/>
            <a:chExt cx="660400" cy="1247324"/>
          </a:xfrm>
        </p:grpSpPr>
        <p:sp>
          <p:nvSpPr>
            <p:cNvPr id="15" name="Freeform 15"/>
            <p:cNvSpPr/>
            <p:nvPr/>
          </p:nvSpPr>
          <p:spPr>
            <a:xfrm>
              <a:off x="0" y="0"/>
              <a:ext cx="660400" cy="1247324"/>
            </a:xfrm>
            <a:custGeom>
              <a:avLst/>
              <a:gdLst/>
              <a:ahLst/>
              <a:cxnLst/>
              <a:rect l="l" t="t" r="r" b="b"/>
              <a:pathLst>
                <a:path w="660400" h="1247324">
                  <a:moveTo>
                    <a:pt x="220252" y="1228255"/>
                  </a:moveTo>
                  <a:cubicBezTo>
                    <a:pt x="254109" y="1239769"/>
                    <a:pt x="292600" y="1247324"/>
                    <a:pt x="330378" y="1247324"/>
                  </a:cubicBezTo>
                  <a:cubicBezTo>
                    <a:pt x="368157" y="1247324"/>
                    <a:pt x="404509" y="1240847"/>
                    <a:pt x="438009" y="1229333"/>
                  </a:cubicBezTo>
                  <a:cubicBezTo>
                    <a:pt x="438723" y="1228974"/>
                    <a:pt x="439435" y="1228974"/>
                    <a:pt x="440148" y="1228614"/>
                  </a:cubicBezTo>
                  <a:cubicBezTo>
                    <a:pt x="565955" y="1182559"/>
                    <a:pt x="658618" y="1060945"/>
                    <a:pt x="660400" y="909170"/>
                  </a:cubicBezTo>
                  <a:lnTo>
                    <a:pt x="660400" y="0"/>
                  </a:lnTo>
                  <a:lnTo>
                    <a:pt x="0" y="0"/>
                  </a:lnTo>
                  <a:lnTo>
                    <a:pt x="0" y="908495"/>
                  </a:lnTo>
                  <a:cubicBezTo>
                    <a:pt x="1782" y="1061664"/>
                    <a:pt x="93019" y="1183279"/>
                    <a:pt x="220252" y="1228255"/>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6" name="TextBox 16"/>
            <p:cNvSpPr txBox="1"/>
            <p:nvPr/>
          </p:nvSpPr>
          <p:spPr>
            <a:xfrm>
              <a:off x="0" y="-57150"/>
              <a:ext cx="660400" cy="1177474"/>
            </a:xfrm>
            <a:prstGeom prst="rect">
              <a:avLst/>
            </a:prstGeom>
          </p:spPr>
          <p:txBody>
            <a:bodyPr lIns="50800" tIns="50800" rIns="50800" bIns="50800" rtlCol="0" anchor="ctr"/>
            <a:lstStyle/>
            <a:p>
              <a:pPr marL="0" lvl="0" indent="0" algn="ctr">
                <a:lnSpc>
                  <a:spcPts val="3105"/>
                </a:lnSpc>
                <a:spcBef>
                  <a:spcPct val="0"/>
                </a:spcBef>
              </a:pPr>
            </a:p>
          </p:txBody>
        </p:sp>
      </p:grpSp>
      <p:sp>
        <p:nvSpPr>
          <p:cNvPr id="17" name="TextBox 17"/>
          <p:cNvSpPr txBox="1"/>
          <p:nvPr/>
        </p:nvSpPr>
        <p:spPr>
          <a:xfrm>
            <a:off x="4194239" y="4627829"/>
            <a:ext cx="4168236" cy="691940"/>
          </a:xfrm>
          <a:prstGeom prst="rect">
            <a:avLst/>
          </a:prstGeom>
        </p:spPr>
        <p:txBody>
          <a:bodyPr lIns="0" tIns="0" rIns="0" bIns="0" rtlCol="0" anchor="t">
            <a:spAutoFit/>
          </a:bodyPr>
          <a:lstStyle/>
          <a:p>
            <a:pPr algn="l">
              <a:lnSpc>
                <a:spcPts val="5480"/>
              </a:lnSpc>
            </a:pPr>
            <a:r>
              <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发展现状</a:t>
            </a:r>
            <a:endPar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8" name="TextBox 18"/>
          <p:cNvSpPr txBox="1"/>
          <p:nvPr/>
        </p:nvSpPr>
        <p:spPr>
          <a:xfrm>
            <a:off x="4194239" y="5437860"/>
            <a:ext cx="4443307" cy="296546"/>
          </a:xfrm>
          <a:prstGeom prst="rect">
            <a:avLst/>
          </a:prstGeom>
        </p:spPr>
        <p:txBody>
          <a:bodyPr lIns="0" tIns="0" rIns="0" bIns="0" rtlCol="0" anchor="t">
            <a:spAutoFit/>
          </a:bodyPr>
          <a:lstStyle/>
          <a:p>
            <a:pPr marL="0" lvl="0" indent="0" algn="l">
              <a:lnSpc>
                <a:spcPts val="2365"/>
              </a:lnSpc>
              <a:spcBef>
                <a:spcPct val="0"/>
              </a:spcBef>
            </a:pPr>
            <a:r>
              <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rPr>
              <a:t>Development Status</a:t>
            </a:r>
            <a:endPar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19" name="TextBox 19"/>
          <p:cNvSpPr txBox="1"/>
          <p:nvPr/>
        </p:nvSpPr>
        <p:spPr>
          <a:xfrm>
            <a:off x="3042659" y="4637354"/>
            <a:ext cx="1032962" cy="959192"/>
          </a:xfrm>
          <a:prstGeom prst="rect">
            <a:avLst/>
          </a:prstGeom>
        </p:spPr>
        <p:txBody>
          <a:bodyPr lIns="0" tIns="0" rIns="0" bIns="0" rtlCol="0" anchor="t">
            <a:spAutoFit/>
          </a:bodyPr>
          <a:lstStyle/>
          <a:p>
            <a:pPr algn="l">
              <a:lnSpc>
                <a:spcPts val="7595"/>
              </a:lnSpc>
            </a:pPr>
            <a:r>
              <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rPr>
              <a:t>01</a:t>
            </a:r>
            <a:endPar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20" name="TextBox 20"/>
          <p:cNvSpPr txBox="1"/>
          <p:nvPr/>
        </p:nvSpPr>
        <p:spPr>
          <a:xfrm>
            <a:off x="11054395" y="4627829"/>
            <a:ext cx="4360579" cy="691940"/>
          </a:xfrm>
          <a:prstGeom prst="rect">
            <a:avLst/>
          </a:prstGeom>
        </p:spPr>
        <p:txBody>
          <a:bodyPr lIns="0" tIns="0" rIns="0" bIns="0" rtlCol="0" anchor="t">
            <a:spAutoFit/>
          </a:bodyPr>
          <a:lstStyle/>
          <a:p>
            <a:pPr algn="l">
              <a:lnSpc>
                <a:spcPts val="5480"/>
              </a:lnSpc>
            </a:pPr>
            <a:r>
              <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项目介绍</a:t>
            </a:r>
            <a:endPar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1" name="TextBox 21"/>
          <p:cNvSpPr txBox="1"/>
          <p:nvPr/>
        </p:nvSpPr>
        <p:spPr>
          <a:xfrm>
            <a:off x="11054395" y="5437860"/>
            <a:ext cx="4168236" cy="296546"/>
          </a:xfrm>
          <a:prstGeom prst="rect">
            <a:avLst/>
          </a:prstGeom>
        </p:spPr>
        <p:txBody>
          <a:bodyPr lIns="0" tIns="0" rIns="0" bIns="0" rtlCol="0" anchor="t">
            <a:spAutoFit/>
          </a:bodyPr>
          <a:lstStyle/>
          <a:p>
            <a:pPr marL="0" lvl="0" indent="0" algn="l">
              <a:lnSpc>
                <a:spcPts val="2365"/>
              </a:lnSpc>
              <a:spcBef>
                <a:spcPct val="0"/>
              </a:spcBef>
            </a:pPr>
            <a:r>
              <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rPr>
              <a:t>Project Introduction</a:t>
            </a:r>
            <a:endPar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22" name="TextBox 22"/>
          <p:cNvSpPr txBox="1"/>
          <p:nvPr/>
        </p:nvSpPr>
        <p:spPr>
          <a:xfrm>
            <a:off x="9902815" y="4637354"/>
            <a:ext cx="1032962" cy="959192"/>
          </a:xfrm>
          <a:prstGeom prst="rect">
            <a:avLst/>
          </a:prstGeom>
        </p:spPr>
        <p:txBody>
          <a:bodyPr lIns="0" tIns="0" rIns="0" bIns="0" rtlCol="0" anchor="t">
            <a:spAutoFit/>
          </a:bodyPr>
          <a:lstStyle/>
          <a:p>
            <a:pPr algn="l">
              <a:lnSpc>
                <a:spcPts val="7595"/>
              </a:lnSpc>
            </a:pPr>
            <a:r>
              <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rPr>
              <a:t>02</a:t>
            </a:r>
            <a:endPar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23" name="TextBox 23"/>
          <p:cNvSpPr txBox="1"/>
          <p:nvPr/>
        </p:nvSpPr>
        <p:spPr>
          <a:xfrm>
            <a:off x="4194239" y="6845825"/>
            <a:ext cx="4168236" cy="691940"/>
          </a:xfrm>
          <a:prstGeom prst="rect">
            <a:avLst/>
          </a:prstGeom>
        </p:spPr>
        <p:txBody>
          <a:bodyPr lIns="0" tIns="0" rIns="0" bIns="0" rtlCol="0" anchor="t">
            <a:spAutoFit/>
          </a:bodyPr>
          <a:lstStyle/>
          <a:p>
            <a:pPr algn="l">
              <a:lnSpc>
                <a:spcPts val="5480"/>
              </a:lnSpc>
            </a:pPr>
            <a:r>
              <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核心技术</a:t>
            </a:r>
            <a:endPar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4" name="TextBox 24"/>
          <p:cNvSpPr txBox="1"/>
          <p:nvPr/>
        </p:nvSpPr>
        <p:spPr>
          <a:xfrm>
            <a:off x="4194239" y="7659811"/>
            <a:ext cx="4443307" cy="296546"/>
          </a:xfrm>
          <a:prstGeom prst="rect">
            <a:avLst/>
          </a:prstGeom>
        </p:spPr>
        <p:txBody>
          <a:bodyPr lIns="0" tIns="0" rIns="0" bIns="0" rtlCol="0" anchor="t">
            <a:spAutoFit/>
          </a:bodyPr>
          <a:lstStyle/>
          <a:p>
            <a:pPr marL="0" lvl="0" indent="0" algn="l">
              <a:lnSpc>
                <a:spcPts val="2365"/>
              </a:lnSpc>
              <a:spcBef>
                <a:spcPct val="0"/>
              </a:spcBef>
            </a:pPr>
            <a:r>
              <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rPr>
              <a:t>Core Technologies</a:t>
            </a:r>
            <a:endPar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25" name="TextBox 25"/>
          <p:cNvSpPr txBox="1"/>
          <p:nvPr/>
        </p:nvSpPr>
        <p:spPr>
          <a:xfrm>
            <a:off x="3042659" y="6855350"/>
            <a:ext cx="1032962" cy="959192"/>
          </a:xfrm>
          <a:prstGeom prst="rect">
            <a:avLst/>
          </a:prstGeom>
        </p:spPr>
        <p:txBody>
          <a:bodyPr lIns="0" tIns="0" rIns="0" bIns="0" rtlCol="0" anchor="t">
            <a:spAutoFit/>
          </a:bodyPr>
          <a:lstStyle/>
          <a:p>
            <a:pPr marL="0" lvl="0" indent="0" algn="l">
              <a:lnSpc>
                <a:spcPts val="7595"/>
              </a:lnSpc>
              <a:spcBef>
                <a:spcPct val="0"/>
              </a:spcBef>
            </a:pPr>
            <a:r>
              <a:rPr lang="en-US" sz="6330" b="1" u="none" strike="noStrike">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6330" b="1" u="none" strike="noStrike">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26" name="TextBox 26"/>
          <p:cNvSpPr txBox="1"/>
          <p:nvPr/>
        </p:nvSpPr>
        <p:spPr>
          <a:xfrm>
            <a:off x="11054395" y="6849781"/>
            <a:ext cx="4168236" cy="691940"/>
          </a:xfrm>
          <a:prstGeom prst="rect">
            <a:avLst/>
          </a:prstGeom>
        </p:spPr>
        <p:txBody>
          <a:bodyPr lIns="0" tIns="0" rIns="0" bIns="0" rtlCol="0" anchor="t">
            <a:spAutoFit/>
          </a:bodyPr>
          <a:lstStyle/>
          <a:p>
            <a:pPr algn="l">
              <a:lnSpc>
                <a:spcPts val="5480"/>
              </a:lnSpc>
            </a:pPr>
            <a:r>
              <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商业价值</a:t>
            </a:r>
            <a:endParaRPr lang="en-US" sz="4565"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7" name="TextBox 27"/>
          <p:cNvSpPr txBox="1"/>
          <p:nvPr/>
        </p:nvSpPr>
        <p:spPr>
          <a:xfrm>
            <a:off x="11054395" y="7659811"/>
            <a:ext cx="4190946" cy="296546"/>
          </a:xfrm>
          <a:prstGeom prst="rect">
            <a:avLst/>
          </a:prstGeom>
        </p:spPr>
        <p:txBody>
          <a:bodyPr lIns="0" tIns="0" rIns="0" bIns="0" rtlCol="0" anchor="t">
            <a:spAutoFit/>
          </a:bodyPr>
          <a:lstStyle/>
          <a:p>
            <a:pPr marL="0" lvl="0" indent="0" algn="l">
              <a:lnSpc>
                <a:spcPts val="2365"/>
              </a:lnSpc>
              <a:spcBef>
                <a:spcPct val="0"/>
              </a:spcBef>
            </a:pPr>
            <a:r>
              <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rPr>
              <a:t>Commercial Value</a:t>
            </a:r>
            <a:endParaRPr lang="en-US" sz="1970">
              <a:solidFill>
                <a:srgbClr val="1E1E1E"/>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28" name="TextBox 28"/>
          <p:cNvSpPr txBox="1"/>
          <p:nvPr/>
        </p:nvSpPr>
        <p:spPr>
          <a:xfrm>
            <a:off x="9902815" y="6855350"/>
            <a:ext cx="1032962" cy="959192"/>
          </a:xfrm>
          <a:prstGeom prst="rect">
            <a:avLst/>
          </a:prstGeom>
        </p:spPr>
        <p:txBody>
          <a:bodyPr lIns="0" tIns="0" rIns="0" bIns="0" rtlCol="0" anchor="t">
            <a:spAutoFit/>
          </a:bodyPr>
          <a:lstStyle/>
          <a:p>
            <a:pPr algn="l">
              <a:lnSpc>
                <a:spcPts val="7595"/>
              </a:lnSpc>
            </a:pPr>
            <a:r>
              <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rPr>
              <a:t>04</a:t>
            </a:r>
            <a:endParaRPr lang="en-US" sz="6330" b="1">
              <a:solidFill>
                <a:srgbClr val="1F367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29" name="TextBox 29"/>
          <p:cNvSpPr txBox="1"/>
          <p:nvPr/>
        </p:nvSpPr>
        <p:spPr>
          <a:xfrm>
            <a:off x="6741364" y="1346332"/>
            <a:ext cx="4805272" cy="1809750"/>
          </a:xfrm>
          <a:prstGeom prst="rect">
            <a:avLst/>
          </a:prstGeom>
        </p:spPr>
        <p:txBody>
          <a:bodyPr lIns="0" tIns="0" rIns="0" bIns="0" rtlCol="0" anchor="t">
            <a:spAutoFit/>
          </a:bodyPr>
          <a:lstStyle/>
          <a:p>
            <a:pPr algn="ctr">
              <a:lnSpc>
                <a:spcPts val="14315"/>
              </a:lnSpc>
            </a:pPr>
            <a:r>
              <a:rPr lang="en-US" sz="11930" b="1">
                <a:solidFill>
                  <a:srgbClr val="1F367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目录</a:t>
            </a:r>
            <a:endParaRPr lang="en-US" sz="11930" b="1">
              <a:solidFill>
                <a:srgbClr val="1F367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1" name="Freeform 22"/>
          <p:cNvSpPr/>
          <p:nvPr/>
        </p:nvSpPr>
        <p:spPr>
          <a:xfrm>
            <a:off x="15087861" y="343746"/>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1756932"/>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0754642" y="1346332"/>
            <a:ext cx="2167987" cy="8966430"/>
            <a:chOff x="0" y="0"/>
            <a:chExt cx="660400" cy="2731304"/>
          </a:xfrm>
        </p:grpSpPr>
        <p:sp>
          <p:nvSpPr>
            <p:cNvPr id="6" name="Freeform 6"/>
            <p:cNvSpPr/>
            <p:nvPr/>
          </p:nvSpPr>
          <p:spPr>
            <a:xfrm>
              <a:off x="0" y="0"/>
              <a:ext cx="660400" cy="2731304"/>
            </a:xfrm>
            <a:custGeom>
              <a:avLst/>
              <a:gdLst/>
              <a:ahLst/>
              <a:cxnLst/>
              <a:rect l="l" t="t" r="r" b="b"/>
              <a:pathLst>
                <a:path w="660400" h="2731304">
                  <a:moveTo>
                    <a:pt x="220252" y="2712235"/>
                  </a:moveTo>
                  <a:cubicBezTo>
                    <a:pt x="254109" y="2723748"/>
                    <a:pt x="292600" y="2731304"/>
                    <a:pt x="330378" y="2731304"/>
                  </a:cubicBezTo>
                  <a:cubicBezTo>
                    <a:pt x="368157" y="2731304"/>
                    <a:pt x="404509" y="2724827"/>
                    <a:pt x="438009" y="2713313"/>
                  </a:cubicBezTo>
                  <a:cubicBezTo>
                    <a:pt x="438723" y="2712953"/>
                    <a:pt x="439435" y="2712953"/>
                    <a:pt x="440148" y="2712594"/>
                  </a:cubicBezTo>
                  <a:cubicBezTo>
                    <a:pt x="565955" y="2666539"/>
                    <a:pt x="658618" y="2544925"/>
                    <a:pt x="660400" y="2360186"/>
                  </a:cubicBezTo>
                  <a:lnTo>
                    <a:pt x="660400" y="0"/>
                  </a:lnTo>
                  <a:lnTo>
                    <a:pt x="0" y="0"/>
                  </a:lnTo>
                  <a:lnTo>
                    <a:pt x="0" y="2358435"/>
                  </a:lnTo>
                  <a:cubicBezTo>
                    <a:pt x="1782" y="2545644"/>
                    <a:pt x="93019" y="2667259"/>
                    <a:pt x="220252" y="2712235"/>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2661454"/>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15219756" y="30447"/>
            <a:ext cx="3096819" cy="947411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a:off x="11277295" y="170074"/>
            <a:ext cx="5236327" cy="7703303"/>
            <a:chOff x="0" y="0"/>
            <a:chExt cx="660400" cy="971532"/>
          </a:xfrm>
        </p:grpSpPr>
        <p:sp>
          <p:nvSpPr>
            <p:cNvPr id="12" name="Freeform 12"/>
            <p:cNvSpPr/>
            <p:nvPr/>
          </p:nvSpPr>
          <p:spPr>
            <a:xfrm>
              <a:off x="0" y="0"/>
              <a:ext cx="660400" cy="971532"/>
            </a:xfrm>
            <a:custGeom>
              <a:avLst/>
              <a:gdLst/>
              <a:ahLst/>
              <a:cxnLst/>
              <a:rect l="l" t="t" r="r" b="b"/>
              <a:pathLst>
                <a:path w="660400" h="971532">
                  <a:moveTo>
                    <a:pt x="220252" y="952463"/>
                  </a:moveTo>
                  <a:cubicBezTo>
                    <a:pt x="254109" y="963977"/>
                    <a:pt x="292600" y="971532"/>
                    <a:pt x="330378" y="971532"/>
                  </a:cubicBezTo>
                  <a:cubicBezTo>
                    <a:pt x="368157" y="971532"/>
                    <a:pt x="404509" y="965056"/>
                    <a:pt x="438009" y="953542"/>
                  </a:cubicBezTo>
                  <a:cubicBezTo>
                    <a:pt x="438723" y="953182"/>
                    <a:pt x="439435" y="953182"/>
                    <a:pt x="440148" y="952823"/>
                  </a:cubicBezTo>
                  <a:cubicBezTo>
                    <a:pt x="565955" y="906768"/>
                    <a:pt x="658618" y="785154"/>
                    <a:pt x="660400" y="639505"/>
                  </a:cubicBezTo>
                  <a:lnTo>
                    <a:pt x="660400" y="0"/>
                  </a:lnTo>
                  <a:lnTo>
                    <a:pt x="0" y="0"/>
                  </a:lnTo>
                  <a:lnTo>
                    <a:pt x="0" y="639030"/>
                  </a:lnTo>
                  <a:cubicBezTo>
                    <a:pt x="1782" y="785872"/>
                    <a:pt x="93019" y="907488"/>
                    <a:pt x="220252" y="952463"/>
                  </a:cubicBezTo>
                  <a:close/>
                </a:path>
              </a:pathLst>
            </a:custGeom>
            <a:solidFill>
              <a:srgbClr val="1F367F"/>
            </a:solidFill>
          </p:spPr>
          <p:txBody>
            <a:bodyPr/>
            <a:lstStyle/>
            <a:p>
              <a:endParaRPr lang="en-US"/>
            </a:p>
          </p:txBody>
        </p:sp>
        <p:sp>
          <p:nvSpPr>
            <p:cNvPr id="13" name="TextBox 13"/>
            <p:cNvSpPr txBox="1"/>
            <p:nvPr/>
          </p:nvSpPr>
          <p:spPr>
            <a:xfrm>
              <a:off x="0" y="-57150"/>
              <a:ext cx="660400" cy="901682"/>
            </a:xfrm>
            <a:prstGeom prst="rect">
              <a:avLst/>
            </a:prstGeom>
          </p:spPr>
          <p:txBody>
            <a:bodyPr lIns="50800" tIns="50800" rIns="50800" bIns="50800" rtlCol="0" anchor="ctr"/>
            <a:lstStyle/>
            <a:p>
              <a:pPr algn="ctr">
                <a:lnSpc>
                  <a:spcPts val="3105"/>
                </a:lnSpc>
              </a:pPr>
            </a:p>
          </p:txBody>
        </p:sp>
      </p:grpSp>
      <p:grpSp>
        <p:nvGrpSpPr>
          <p:cNvPr id="14" name="Group 14"/>
          <p:cNvGrpSpPr/>
          <p:nvPr/>
        </p:nvGrpSpPr>
        <p:grpSpPr>
          <a:xfrm>
            <a:off x="11519414" y="2843671"/>
            <a:ext cx="4736848" cy="47368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10800000">
            <a:off x="5459649" y="7858953"/>
            <a:ext cx="1307817" cy="2428047"/>
            <a:chOff x="0" y="0"/>
            <a:chExt cx="660400" cy="1226076"/>
          </a:xfrm>
        </p:grpSpPr>
        <p:sp>
          <p:nvSpPr>
            <p:cNvPr id="18" name="Freeform 18"/>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9" name="TextBox 19"/>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0" name="Group 20"/>
          <p:cNvGrpSpPr/>
          <p:nvPr/>
        </p:nvGrpSpPr>
        <p:grpSpPr>
          <a:xfrm>
            <a:off x="9026922" y="0"/>
            <a:ext cx="1273817" cy="3113658"/>
            <a:chOff x="0" y="0"/>
            <a:chExt cx="660400" cy="1614250"/>
          </a:xfrm>
        </p:grpSpPr>
        <p:sp>
          <p:nvSpPr>
            <p:cNvPr id="21" name="Freeform 21"/>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22" name="TextBox 22"/>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3" name="Group 23"/>
          <p:cNvGrpSpPr/>
          <p:nvPr/>
        </p:nvGrpSpPr>
        <p:grpSpPr>
          <a:xfrm>
            <a:off x="2180250" y="1325526"/>
            <a:ext cx="2793806" cy="688803"/>
            <a:chOff x="0" y="0"/>
            <a:chExt cx="812800" cy="200393"/>
          </a:xfrm>
        </p:grpSpPr>
        <p:sp>
          <p:nvSpPr>
            <p:cNvPr id="24" name="Freeform 2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25" name="TextBox 2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26" name="Freeform 26"/>
          <p:cNvSpPr/>
          <p:nvPr/>
        </p:nvSpPr>
        <p:spPr>
          <a:xfrm>
            <a:off x="11012122" y="2359390"/>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1"/>
            <a:stretch>
              <a:fillRect/>
            </a:stretch>
          </a:blipFill>
        </p:spPr>
        <p:txBody>
          <a:bodyPr/>
          <a:lstStyle/>
          <a:p>
            <a:endParaRPr lang="en-US"/>
          </a:p>
        </p:txBody>
      </p:sp>
      <p:sp>
        <p:nvSpPr>
          <p:cNvPr id="27" name="TextBox 27"/>
          <p:cNvSpPr txBox="1"/>
          <p:nvPr/>
        </p:nvSpPr>
        <p:spPr>
          <a:xfrm>
            <a:off x="2030034" y="2271726"/>
            <a:ext cx="7643783" cy="1324356"/>
          </a:xfrm>
          <a:prstGeom prst="rect">
            <a:avLst/>
          </a:prstGeom>
        </p:spPr>
        <p:txBody>
          <a:bodyPr lIns="0" tIns="0" rIns="0" bIns="0" rtlCol="0" anchor="t">
            <a:spAutoFit/>
          </a:bodyPr>
          <a:lstStyle/>
          <a:p>
            <a:pPr marL="0" lvl="0" indent="0" algn="l">
              <a:lnSpc>
                <a:spcPts val="10690"/>
              </a:lnSpc>
              <a:spcBef>
                <a:spcPct val="0"/>
              </a:spcBef>
            </a:pPr>
            <a:r>
              <a:rPr lang="en-US" sz="8100" b="1" dirty="0" err="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发展现状</a:t>
            </a:r>
            <a:endParaRPr lang="en-US" sz="8100" b="1" dirty="0">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28" name="TextBox 28"/>
          <p:cNvSpPr txBox="1"/>
          <p:nvPr/>
        </p:nvSpPr>
        <p:spPr>
          <a:xfrm>
            <a:off x="1770788" y="3768626"/>
            <a:ext cx="8360939" cy="2190280"/>
          </a:xfrm>
          <a:prstGeom prst="rect">
            <a:avLst/>
          </a:prstGeom>
        </p:spPr>
        <p:txBody>
          <a:bodyPr wrap="square" lIns="0" tIns="0" rIns="0" bIns="0" rtlCol="0" anchor="t">
            <a:spAutoFit/>
          </a:bodyPr>
          <a:lstStyle/>
          <a:p>
            <a:pPr algn="just">
              <a:lnSpc>
                <a:spcPts val="2855"/>
              </a:lnSpc>
            </a:pPr>
            <a:endParaRPr dirty="0"/>
          </a:p>
          <a:p>
            <a:pPr algn="just">
              <a:lnSpc>
                <a:spcPts val="2855"/>
              </a:lnSpc>
            </a:pPr>
            <a:r>
              <a:rPr lang="en-US" sz="2400" dirty="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开源项目平台如GitHub、GitLab、Bitbucket等已成为全球开发者的重要协作工具。随着开源文化的普及，这些平台不仅提供代码托管、版本控制和协作功能，还加入了CI/</a:t>
            </a:r>
            <a:r>
              <a:rPr lang="en-US" sz="2400" dirty="0" err="1">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CD、项目管理等服务，吸引了企业和个人广泛参与</a:t>
            </a:r>
            <a:r>
              <a:rPr lang="en-US" sz="2400" dirty="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t>
            </a:r>
            <a:endParaRPr lang="en-US" sz="2400" dirty="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endParaRPr lang="en-US" sz="1700" dirty="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9" name="TextBox 29"/>
          <p:cNvSpPr txBox="1"/>
          <p:nvPr/>
        </p:nvSpPr>
        <p:spPr>
          <a:xfrm>
            <a:off x="2163685" y="3548275"/>
            <a:ext cx="5974206" cy="361950"/>
          </a:xfrm>
          <a:prstGeom prst="rect">
            <a:avLst/>
          </a:prstGeom>
        </p:spPr>
        <p:txBody>
          <a:bodyPr lIns="0" tIns="0" rIns="0" bIns="0" rtlCol="0" anchor="t">
            <a:spAutoFit/>
          </a:bodyPr>
          <a:lstStyle/>
          <a:p>
            <a:pPr marL="0" lvl="0" indent="0" algn="l">
              <a:lnSpc>
                <a:spcPts val="2880"/>
              </a:lnSpc>
              <a:spcBef>
                <a:spcPct val="0"/>
              </a:spcBef>
            </a:pPr>
            <a:r>
              <a:rPr lang="en-US" sz="2400" dirty="0">
                <a:solidFill>
                  <a:srgbClr val="1F367F"/>
                </a:solidFill>
                <a:latin typeface="Akzidenz-Grotesk" panose="02000503030000020003"/>
                <a:ea typeface="Akzidenz-Grotesk" panose="02000503030000020003"/>
                <a:cs typeface="Akzidenz-Grotesk" panose="02000503030000020003"/>
                <a:sym typeface="Akzidenz-Grotesk" panose="02000503030000020003"/>
              </a:rPr>
              <a:t>Development Status</a:t>
            </a:r>
            <a:endParaRPr lang="en-US" sz="2400" dirty="0">
              <a:solidFill>
                <a:srgbClr val="1F367F"/>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30" name="TextBox 30"/>
          <p:cNvSpPr txBox="1"/>
          <p:nvPr/>
        </p:nvSpPr>
        <p:spPr>
          <a:xfrm>
            <a:off x="2363495" y="1442789"/>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dirty="0" err="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第一部分</a:t>
            </a:r>
            <a:endParaRPr lang="en-US" sz="3300" b="1" dirty="0">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1" name="Freeform 22"/>
          <p:cNvSpPr/>
          <p:nvPr/>
        </p:nvSpPr>
        <p:spPr>
          <a:xfrm>
            <a:off x="16154661" y="4193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8342"/>
            <a:ext cx="2793806" cy="688803"/>
            <a:chOff x="0" y="0"/>
            <a:chExt cx="812800" cy="200393"/>
          </a:xfrm>
        </p:grpSpPr>
        <p:sp>
          <p:nvSpPr>
            <p:cNvPr id="3" name="Freeform 3"/>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4" name="TextBox 4"/>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grpSp>
        <p:nvGrpSpPr>
          <p:cNvPr id="5" name="Group 5"/>
          <p:cNvGrpSpPr/>
          <p:nvPr/>
        </p:nvGrpSpPr>
        <p:grpSpPr>
          <a:xfrm rot="-10800000">
            <a:off x="0" y="4683227"/>
            <a:ext cx="1753295" cy="5603773"/>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16362329" y="30447"/>
            <a:ext cx="1954246" cy="597863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rot="-10800000">
            <a:off x="15054512" y="7858953"/>
            <a:ext cx="1307817" cy="2428047"/>
            <a:chOff x="0" y="0"/>
            <a:chExt cx="660400" cy="1226076"/>
          </a:xfrm>
        </p:grpSpPr>
        <p:sp>
          <p:nvSpPr>
            <p:cNvPr id="12" name="Freeform 12"/>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3" name="TextBox 13"/>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rot="-10800000">
            <a:off x="9691970" y="5597670"/>
            <a:ext cx="7466283" cy="3802248"/>
            <a:chOff x="0" y="0"/>
            <a:chExt cx="1966429" cy="1001415"/>
          </a:xfrm>
        </p:grpSpPr>
        <p:sp>
          <p:nvSpPr>
            <p:cNvPr id="15" name="Freeform 15"/>
            <p:cNvSpPr/>
            <p:nvPr/>
          </p:nvSpPr>
          <p:spPr>
            <a:xfrm>
              <a:off x="0" y="0"/>
              <a:ext cx="1966428" cy="1001415"/>
            </a:xfrm>
            <a:custGeom>
              <a:avLst/>
              <a:gdLst/>
              <a:ahLst/>
              <a:cxnLst/>
              <a:rect l="l" t="t" r="r" b="b"/>
              <a:pathLst>
                <a:path w="1966428" h="1001415">
                  <a:moveTo>
                    <a:pt x="0" y="0"/>
                  </a:moveTo>
                  <a:lnTo>
                    <a:pt x="1966428" y="0"/>
                  </a:lnTo>
                  <a:lnTo>
                    <a:pt x="1966428" y="1001415"/>
                  </a:lnTo>
                  <a:lnTo>
                    <a:pt x="0" y="1001415"/>
                  </a:lnTo>
                  <a:close/>
                </a:path>
              </a:pathLst>
            </a:custGeom>
            <a:solidFill>
              <a:srgbClr val="1F367F"/>
            </a:solidFill>
            <a:ln cap="sq">
              <a:noFill/>
              <a:prstDash val="solid"/>
              <a:miter/>
            </a:ln>
          </p:spPr>
          <p:txBody>
            <a:bodyPr/>
            <a:lstStyle/>
            <a:p>
              <a:endParaRPr lang="en-US"/>
            </a:p>
          </p:txBody>
        </p:sp>
        <p:sp>
          <p:nvSpPr>
            <p:cNvPr id="16" name="TextBox 16"/>
            <p:cNvSpPr txBox="1"/>
            <p:nvPr/>
          </p:nvSpPr>
          <p:spPr>
            <a:xfrm>
              <a:off x="0" y="0"/>
              <a:ext cx="1966429" cy="1001415"/>
            </a:xfrm>
            <a:prstGeom prst="rect">
              <a:avLst/>
            </a:prstGeom>
          </p:spPr>
          <p:txBody>
            <a:bodyPr lIns="50800" tIns="50800" rIns="50800" bIns="50800" rtlCol="0" anchor="ctr"/>
            <a:lstStyle/>
            <a:p>
              <a:pPr marL="0" lvl="0" indent="0" algn="ctr">
                <a:lnSpc>
                  <a:spcPts val="2725"/>
                </a:lnSpc>
                <a:spcBef>
                  <a:spcPct val="0"/>
                </a:spcBef>
              </a:pPr>
            </a:p>
          </p:txBody>
        </p:sp>
      </p:grpSp>
      <p:grpSp>
        <p:nvGrpSpPr>
          <p:cNvPr id="17" name="Group 17"/>
          <p:cNvGrpSpPr/>
          <p:nvPr/>
        </p:nvGrpSpPr>
        <p:grpSpPr>
          <a:xfrm rot="-10800000">
            <a:off x="9691970" y="1734029"/>
            <a:ext cx="7379080" cy="3454066"/>
            <a:chOff x="0" y="0"/>
            <a:chExt cx="1943461" cy="909713"/>
          </a:xfrm>
        </p:grpSpPr>
        <p:sp>
          <p:nvSpPr>
            <p:cNvPr id="18" name="Freeform 18"/>
            <p:cNvSpPr/>
            <p:nvPr/>
          </p:nvSpPr>
          <p:spPr>
            <a:xfrm>
              <a:off x="0" y="0"/>
              <a:ext cx="1943461" cy="909713"/>
            </a:xfrm>
            <a:custGeom>
              <a:avLst/>
              <a:gdLst/>
              <a:ahLst/>
              <a:cxnLst/>
              <a:rect l="l" t="t" r="r" b="b"/>
              <a:pathLst>
                <a:path w="1943461" h="909713">
                  <a:moveTo>
                    <a:pt x="0" y="0"/>
                  </a:moveTo>
                  <a:lnTo>
                    <a:pt x="1943461" y="0"/>
                  </a:lnTo>
                  <a:lnTo>
                    <a:pt x="1943461" y="909713"/>
                  </a:lnTo>
                  <a:lnTo>
                    <a:pt x="0" y="909713"/>
                  </a:lnTo>
                  <a:close/>
                </a:path>
              </a:pathLst>
            </a:custGeom>
            <a:solidFill>
              <a:srgbClr val="1F367F"/>
            </a:solidFill>
            <a:ln cap="sq">
              <a:noFill/>
              <a:prstDash val="solid"/>
              <a:miter/>
            </a:ln>
          </p:spPr>
          <p:txBody>
            <a:bodyPr/>
            <a:lstStyle/>
            <a:p>
              <a:endParaRPr lang="en-US"/>
            </a:p>
          </p:txBody>
        </p:sp>
        <p:sp>
          <p:nvSpPr>
            <p:cNvPr id="19" name="TextBox 19"/>
            <p:cNvSpPr txBox="1"/>
            <p:nvPr/>
          </p:nvSpPr>
          <p:spPr>
            <a:xfrm>
              <a:off x="0" y="0"/>
              <a:ext cx="1943461" cy="909713"/>
            </a:xfrm>
            <a:prstGeom prst="rect">
              <a:avLst/>
            </a:prstGeom>
          </p:spPr>
          <p:txBody>
            <a:bodyPr lIns="50800" tIns="50800" rIns="50800" bIns="50800" rtlCol="0" anchor="ctr"/>
            <a:lstStyle/>
            <a:p>
              <a:pPr marL="0" lvl="0" indent="0" algn="ctr">
                <a:lnSpc>
                  <a:spcPts val="2725"/>
                </a:lnSpc>
                <a:spcBef>
                  <a:spcPct val="0"/>
                </a:spcBef>
              </a:pPr>
            </a:p>
          </p:txBody>
        </p:sp>
      </p:grpSp>
      <p:sp>
        <p:nvSpPr>
          <p:cNvPr id="20" name="Freeform 20"/>
          <p:cNvSpPr/>
          <p:nvPr/>
        </p:nvSpPr>
        <p:spPr>
          <a:xfrm>
            <a:off x="9888851" y="1903274"/>
            <a:ext cx="6985319" cy="3115575"/>
          </a:xfrm>
          <a:custGeom>
            <a:avLst/>
            <a:gdLst/>
            <a:ahLst/>
            <a:cxnLst/>
            <a:rect l="l" t="t" r="r" b="b"/>
            <a:pathLst>
              <a:path w="6985319" h="3115575">
                <a:moveTo>
                  <a:pt x="0" y="0"/>
                </a:moveTo>
                <a:lnTo>
                  <a:pt x="6985318" y="0"/>
                </a:lnTo>
                <a:lnTo>
                  <a:pt x="6985318" y="3115576"/>
                </a:lnTo>
                <a:lnTo>
                  <a:pt x="0" y="3115576"/>
                </a:lnTo>
                <a:lnTo>
                  <a:pt x="0" y="0"/>
                </a:lnTo>
                <a:close/>
              </a:path>
            </a:pathLst>
          </a:custGeom>
          <a:blipFill>
            <a:blip r:embed="rId1"/>
            <a:stretch>
              <a:fillRect t="-7648" b="-7648"/>
            </a:stretch>
          </a:blipFill>
        </p:spPr>
        <p:txBody>
          <a:bodyPr/>
          <a:lstStyle/>
          <a:p>
            <a:endParaRPr lang="en-US"/>
          </a:p>
        </p:txBody>
      </p:sp>
      <p:sp>
        <p:nvSpPr>
          <p:cNvPr id="21" name="TextBox 21"/>
          <p:cNvSpPr txBox="1"/>
          <p:nvPr/>
        </p:nvSpPr>
        <p:spPr>
          <a:xfrm>
            <a:off x="3034779" y="717591"/>
            <a:ext cx="7494330" cy="771525"/>
          </a:xfrm>
          <a:prstGeom prst="rect">
            <a:avLst/>
          </a:prstGeom>
        </p:spPr>
        <p:txBody>
          <a:bodyPr lIns="0" tIns="0" rIns="0" bIns="0" rtlCol="0" anchor="t">
            <a:spAutoFit/>
          </a:bodyPr>
          <a:lstStyle/>
          <a:p>
            <a:pPr algn="l">
              <a:lnSpc>
                <a:spcPts val="6120"/>
              </a:lnSpc>
            </a:pPr>
            <a:r>
              <a:rPr lang="en-US" sz="51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开源项目平台的发展现状</a:t>
            </a:r>
            <a:endParaRPr lang="en-US" sz="51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22" name="TextBox 22"/>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第一部分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23" name="TextBox 23"/>
          <p:cNvSpPr txBox="1"/>
          <p:nvPr/>
        </p:nvSpPr>
        <p:spPr>
          <a:xfrm>
            <a:off x="9888851" y="6545151"/>
            <a:ext cx="6985319" cy="2153793"/>
          </a:xfrm>
          <a:prstGeom prst="rect">
            <a:avLst/>
          </a:prstGeom>
        </p:spPr>
        <p:txBody>
          <a:bodyPr lIns="0" tIns="0" rIns="0" bIns="0" rtlCol="0" anchor="t">
            <a:spAutoFit/>
          </a:bodyPr>
          <a:lstStyle/>
          <a:p>
            <a:pPr algn="just">
              <a:lnSpc>
                <a:spcPts val="2855"/>
              </a:lnSpc>
            </a:pPr>
            <a:r>
              <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        开源项目平台如GitHub、GitLab、Bitbucket等已成为全球开发者的重要协作工具。随着开源文化的普及，这些平台不仅提供代码托管、版本控制和协作功能，还加入了CI/CD、项目管理等服务，吸引了企业和个人广泛参与。平台通过社区建设、开源合作和技术支持，推动了全球技术共享和创新。随着云计算、人工智能等领域的发展，开源平台的影响力不断增强，成为技术生态系统中不可或缺的一部分。</a:t>
            </a:r>
            <a:endParaRPr lang="en-US" sz="17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24" name="TextBox 24"/>
          <p:cNvSpPr txBox="1"/>
          <p:nvPr/>
        </p:nvSpPr>
        <p:spPr>
          <a:xfrm>
            <a:off x="9888851" y="5711144"/>
            <a:ext cx="4530425" cy="510158"/>
          </a:xfrm>
          <a:prstGeom prst="rect">
            <a:avLst/>
          </a:prstGeom>
        </p:spPr>
        <p:txBody>
          <a:bodyPr lIns="0" tIns="0" rIns="0" bIns="0" rtlCol="0" anchor="t">
            <a:spAutoFit/>
          </a:bodyPr>
          <a:lstStyle/>
          <a:p>
            <a:pPr algn="l">
              <a:lnSpc>
                <a:spcPts val="4370"/>
              </a:lnSpc>
            </a:pPr>
            <a:r>
              <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开源平台的影响力不断增强</a:t>
            </a:r>
            <a:endParaRPr lang="en-US" sz="2800" b="1">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25" name="Group 25"/>
          <p:cNvGrpSpPr/>
          <p:nvPr/>
        </p:nvGrpSpPr>
        <p:grpSpPr>
          <a:xfrm rot="-10800000">
            <a:off x="1378446" y="1734029"/>
            <a:ext cx="7958039" cy="7665889"/>
            <a:chOff x="0" y="0"/>
            <a:chExt cx="2095944" cy="2019000"/>
          </a:xfrm>
        </p:grpSpPr>
        <p:sp>
          <p:nvSpPr>
            <p:cNvPr id="26" name="Freeform 26"/>
            <p:cNvSpPr/>
            <p:nvPr/>
          </p:nvSpPr>
          <p:spPr>
            <a:xfrm>
              <a:off x="0" y="0"/>
              <a:ext cx="2095945" cy="2019000"/>
            </a:xfrm>
            <a:custGeom>
              <a:avLst/>
              <a:gdLst/>
              <a:ahLst/>
              <a:cxnLst/>
              <a:rect l="l" t="t" r="r" b="b"/>
              <a:pathLst>
                <a:path w="2095945" h="2019000">
                  <a:moveTo>
                    <a:pt x="0" y="0"/>
                  </a:moveTo>
                  <a:lnTo>
                    <a:pt x="2095945" y="0"/>
                  </a:lnTo>
                  <a:lnTo>
                    <a:pt x="2095945" y="2019000"/>
                  </a:lnTo>
                  <a:lnTo>
                    <a:pt x="0" y="2019000"/>
                  </a:lnTo>
                  <a:close/>
                </a:path>
              </a:pathLst>
            </a:custGeom>
            <a:solidFill>
              <a:srgbClr val="1F367F"/>
            </a:solidFill>
            <a:ln cap="sq">
              <a:noFill/>
              <a:prstDash val="solid"/>
              <a:miter/>
            </a:ln>
          </p:spPr>
          <p:txBody>
            <a:bodyPr/>
            <a:lstStyle/>
            <a:p>
              <a:endParaRPr lang="en-US"/>
            </a:p>
          </p:txBody>
        </p:sp>
        <p:sp>
          <p:nvSpPr>
            <p:cNvPr id="27" name="TextBox 27"/>
            <p:cNvSpPr txBox="1"/>
            <p:nvPr/>
          </p:nvSpPr>
          <p:spPr>
            <a:xfrm>
              <a:off x="0" y="0"/>
              <a:ext cx="2095944" cy="2019000"/>
            </a:xfrm>
            <a:prstGeom prst="rect">
              <a:avLst/>
            </a:prstGeom>
          </p:spPr>
          <p:txBody>
            <a:bodyPr lIns="50800" tIns="50800" rIns="50800" bIns="50800" rtlCol="0" anchor="ctr"/>
            <a:lstStyle/>
            <a:p>
              <a:pPr marL="0" lvl="0" indent="0" algn="ctr">
                <a:lnSpc>
                  <a:spcPts val="2725"/>
                </a:lnSpc>
                <a:spcBef>
                  <a:spcPct val="0"/>
                </a:spcBef>
              </a:pPr>
            </a:p>
          </p:txBody>
        </p:sp>
      </p:grpSp>
      <p:sp>
        <p:nvSpPr>
          <p:cNvPr id="28" name="Freeform 28"/>
          <p:cNvSpPr/>
          <p:nvPr/>
        </p:nvSpPr>
        <p:spPr>
          <a:xfrm>
            <a:off x="1669576" y="1897500"/>
            <a:ext cx="7375779" cy="7338947"/>
          </a:xfrm>
          <a:custGeom>
            <a:avLst/>
            <a:gdLst/>
            <a:ahLst/>
            <a:cxnLst/>
            <a:rect l="l" t="t" r="r" b="b"/>
            <a:pathLst>
              <a:path w="7375779" h="7338947">
                <a:moveTo>
                  <a:pt x="0" y="0"/>
                </a:moveTo>
                <a:lnTo>
                  <a:pt x="7375779" y="0"/>
                </a:lnTo>
                <a:lnTo>
                  <a:pt x="7375779" y="7338947"/>
                </a:lnTo>
                <a:lnTo>
                  <a:pt x="0" y="7338947"/>
                </a:lnTo>
                <a:lnTo>
                  <a:pt x="0" y="0"/>
                </a:lnTo>
                <a:close/>
              </a:path>
            </a:pathLst>
          </a:custGeom>
          <a:blipFill>
            <a:blip r:embed="rId2"/>
            <a:stretch>
              <a:fillRect b="-12135"/>
            </a:stretch>
          </a:blipFill>
        </p:spPr>
        <p:txBody>
          <a:bodyPr/>
          <a:lstStyle/>
          <a:p>
            <a:endParaRPr lang="en-US"/>
          </a:p>
        </p:txBody>
      </p:sp>
      <p:sp>
        <p:nvSpPr>
          <p:cNvPr id="29"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1731170"/>
            <a:ext cx="2676928" cy="8555830"/>
            <a:chOff x="0" y="0"/>
            <a:chExt cx="660400" cy="2110729"/>
          </a:xfrm>
        </p:grpSpPr>
        <p:sp>
          <p:nvSpPr>
            <p:cNvPr id="3" name="Freeform 3"/>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4" name="TextBox 4"/>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5" name="Group 5"/>
          <p:cNvGrpSpPr/>
          <p:nvPr/>
        </p:nvGrpSpPr>
        <p:grpSpPr>
          <a:xfrm rot="-10800000">
            <a:off x="10754642" y="1346332"/>
            <a:ext cx="2167987" cy="8966430"/>
            <a:chOff x="0" y="0"/>
            <a:chExt cx="660400" cy="2731304"/>
          </a:xfrm>
        </p:grpSpPr>
        <p:sp>
          <p:nvSpPr>
            <p:cNvPr id="6" name="Freeform 6"/>
            <p:cNvSpPr/>
            <p:nvPr/>
          </p:nvSpPr>
          <p:spPr>
            <a:xfrm>
              <a:off x="0" y="0"/>
              <a:ext cx="660400" cy="2731304"/>
            </a:xfrm>
            <a:custGeom>
              <a:avLst/>
              <a:gdLst/>
              <a:ahLst/>
              <a:cxnLst/>
              <a:rect l="l" t="t" r="r" b="b"/>
              <a:pathLst>
                <a:path w="660400" h="2731304">
                  <a:moveTo>
                    <a:pt x="220252" y="2712235"/>
                  </a:moveTo>
                  <a:cubicBezTo>
                    <a:pt x="254109" y="2723748"/>
                    <a:pt x="292600" y="2731304"/>
                    <a:pt x="330378" y="2731304"/>
                  </a:cubicBezTo>
                  <a:cubicBezTo>
                    <a:pt x="368157" y="2731304"/>
                    <a:pt x="404509" y="2724827"/>
                    <a:pt x="438009" y="2713313"/>
                  </a:cubicBezTo>
                  <a:cubicBezTo>
                    <a:pt x="438723" y="2712953"/>
                    <a:pt x="439435" y="2712953"/>
                    <a:pt x="440148" y="2712594"/>
                  </a:cubicBezTo>
                  <a:cubicBezTo>
                    <a:pt x="565955" y="2666539"/>
                    <a:pt x="658618" y="2544925"/>
                    <a:pt x="660400" y="2360186"/>
                  </a:cubicBezTo>
                  <a:lnTo>
                    <a:pt x="660400" y="0"/>
                  </a:lnTo>
                  <a:lnTo>
                    <a:pt x="0" y="0"/>
                  </a:lnTo>
                  <a:lnTo>
                    <a:pt x="0" y="2358435"/>
                  </a:lnTo>
                  <a:cubicBezTo>
                    <a:pt x="1782" y="2545644"/>
                    <a:pt x="93019" y="2667259"/>
                    <a:pt x="220252" y="2712235"/>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2661454"/>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8" name="Group 8"/>
          <p:cNvGrpSpPr/>
          <p:nvPr/>
        </p:nvGrpSpPr>
        <p:grpSpPr>
          <a:xfrm>
            <a:off x="15219756" y="30447"/>
            <a:ext cx="3096819" cy="9474118"/>
            <a:chOff x="0" y="0"/>
            <a:chExt cx="660400" cy="2020366"/>
          </a:xfrm>
        </p:grpSpPr>
        <p:sp>
          <p:nvSpPr>
            <p:cNvPr id="9" name="Freeform 9"/>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0" name="TextBox 10"/>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1" name="Group 11"/>
          <p:cNvGrpSpPr/>
          <p:nvPr/>
        </p:nvGrpSpPr>
        <p:grpSpPr>
          <a:xfrm>
            <a:off x="11838635" y="0"/>
            <a:ext cx="5236327" cy="7703303"/>
            <a:chOff x="0" y="0"/>
            <a:chExt cx="660400" cy="971532"/>
          </a:xfrm>
        </p:grpSpPr>
        <p:sp>
          <p:nvSpPr>
            <p:cNvPr id="12" name="Freeform 12"/>
            <p:cNvSpPr/>
            <p:nvPr/>
          </p:nvSpPr>
          <p:spPr>
            <a:xfrm>
              <a:off x="0" y="0"/>
              <a:ext cx="660400" cy="971532"/>
            </a:xfrm>
            <a:custGeom>
              <a:avLst/>
              <a:gdLst/>
              <a:ahLst/>
              <a:cxnLst/>
              <a:rect l="l" t="t" r="r" b="b"/>
              <a:pathLst>
                <a:path w="660400" h="971532">
                  <a:moveTo>
                    <a:pt x="220252" y="952463"/>
                  </a:moveTo>
                  <a:cubicBezTo>
                    <a:pt x="254109" y="963977"/>
                    <a:pt x="292600" y="971532"/>
                    <a:pt x="330378" y="971532"/>
                  </a:cubicBezTo>
                  <a:cubicBezTo>
                    <a:pt x="368157" y="971532"/>
                    <a:pt x="404509" y="965056"/>
                    <a:pt x="438009" y="953542"/>
                  </a:cubicBezTo>
                  <a:cubicBezTo>
                    <a:pt x="438723" y="953182"/>
                    <a:pt x="439435" y="953182"/>
                    <a:pt x="440148" y="952823"/>
                  </a:cubicBezTo>
                  <a:cubicBezTo>
                    <a:pt x="565955" y="906768"/>
                    <a:pt x="658618" y="785154"/>
                    <a:pt x="660400" y="639505"/>
                  </a:cubicBezTo>
                  <a:lnTo>
                    <a:pt x="660400" y="0"/>
                  </a:lnTo>
                  <a:lnTo>
                    <a:pt x="0" y="0"/>
                  </a:lnTo>
                  <a:lnTo>
                    <a:pt x="0" y="639030"/>
                  </a:lnTo>
                  <a:cubicBezTo>
                    <a:pt x="1782" y="785872"/>
                    <a:pt x="93019" y="907488"/>
                    <a:pt x="220252" y="952463"/>
                  </a:cubicBezTo>
                  <a:close/>
                </a:path>
              </a:pathLst>
            </a:custGeom>
            <a:solidFill>
              <a:srgbClr val="1F367F"/>
            </a:solidFill>
          </p:spPr>
          <p:txBody>
            <a:bodyPr/>
            <a:lstStyle/>
            <a:p>
              <a:endParaRPr lang="en-US"/>
            </a:p>
          </p:txBody>
        </p:sp>
        <p:sp>
          <p:nvSpPr>
            <p:cNvPr id="13" name="TextBox 13"/>
            <p:cNvSpPr txBox="1"/>
            <p:nvPr/>
          </p:nvSpPr>
          <p:spPr>
            <a:xfrm>
              <a:off x="0" y="-57150"/>
              <a:ext cx="660400" cy="901682"/>
            </a:xfrm>
            <a:prstGeom prst="rect">
              <a:avLst/>
            </a:prstGeom>
          </p:spPr>
          <p:txBody>
            <a:bodyPr lIns="50800" tIns="50800" rIns="50800" bIns="50800" rtlCol="0" anchor="ctr"/>
            <a:lstStyle/>
            <a:p>
              <a:pPr algn="ctr">
                <a:lnSpc>
                  <a:spcPts val="3105"/>
                </a:lnSpc>
              </a:pPr>
            </a:p>
          </p:txBody>
        </p:sp>
      </p:grpSp>
      <p:grpSp>
        <p:nvGrpSpPr>
          <p:cNvPr id="14" name="Group 14"/>
          <p:cNvGrpSpPr/>
          <p:nvPr/>
        </p:nvGrpSpPr>
        <p:grpSpPr>
          <a:xfrm>
            <a:off x="12088374" y="2678254"/>
            <a:ext cx="4736848" cy="47368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10800000">
            <a:off x="5459649" y="7858953"/>
            <a:ext cx="1307817" cy="2428047"/>
            <a:chOff x="0" y="0"/>
            <a:chExt cx="660400" cy="1226076"/>
          </a:xfrm>
        </p:grpSpPr>
        <p:sp>
          <p:nvSpPr>
            <p:cNvPr id="20" name="Freeform 20"/>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21" name="TextBox 21"/>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2" name="Group 22"/>
          <p:cNvGrpSpPr/>
          <p:nvPr/>
        </p:nvGrpSpPr>
        <p:grpSpPr>
          <a:xfrm>
            <a:off x="9026922" y="0"/>
            <a:ext cx="1273817" cy="3113658"/>
            <a:chOff x="0" y="0"/>
            <a:chExt cx="660400" cy="1614250"/>
          </a:xfrm>
        </p:grpSpPr>
        <p:sp>
          <p:nvSpPr>
            <p:cNvPr id="23" name="Freeform 23"/>
            <p:cNvSpPr/>
            <p:nvPr/>
          </p:nvSpPr>
          <p:spPr>
            <a:xfrm>
              <a:off x="0" y="0"/>
              <a:ext cx="660400" cy="1614250"/>
            </a:xfrm>
            <a:custGeom>
              <a:avLst/>
              <a:gdLst/>
              <a:ahLst/>
              <a:cxnLst/>
              <a:rect l="l" t="t" r="r" b="b"/>
              <a:pathLst>
                <a:path w="660400" h="1614250">
                  <a:moveTo>
                    <a:pt x="220252" y="1595181"/>
                  </a:moveTo>
                  <a:cubicBezTo>
                    <a:pt x="254109" y="1606695"/>
                    <a:pt x="292600" y="1614250"/>
                    <a:pt x="330378" y="1614250"/>
                  </a:cubicBezTo>
                  <a:cubicBezTo>
                    <a:pt x="368157" y="1614250"/>
                    <a:pt x="404509" y="1607773"/>
                    <a:pt x="438009" y="1596259"/>
                  </a:cubicBezTo>
                  <a:cubicBezTo>
                    <a:pt x="438723" y="1595900"/>
                    <a:pt x="439435" y="1595900"/>
                    <a:pt x="440148" y="1595540"/>
                  </a:cubicBezTo>
                  <a:cubicBezTo>
                    <a:pt x="565955" y="1549485"/>
                    <a:pt x="658618" y="1427871"/>
                    <a:pt x="660400" y="1267946"/>
                  </a:cubicBezTo>
                  <a:lnTo>
                    <a:pt x="660400" y="0"/>
                  </a:lnTo>
                  <a:lnTo>
                    <a:pt x="0" y="0"/>
                  </a:lnTo>
                  <a:lnTo>
                    <a:pt x="0" y="1267005"/>
                  </a:lnTo>
                  <a:cubicBezTo>
                    <a:pt x="1782" y="1428590"/>
                    <a:pt x="93019" y="1550205"/>
                    <a:pt x="220252" y="159518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24" name="TextBox 24"/>
            <p:cNvSpPr txBox="1"/>
            <p:nvPr/>
          </p:nvSpPr>
          <p:spPr>
            <a:xfrm>
              <a:off x="0" y="-57150"/>
              <a:ext cx="660400" cy="1544400"/>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25" name="Group 25"/>
          <p:cNvGrpSpPr/>
          <p:nvPr/>
        </p:nvGrpSpPr>
        <p:grpSpPr>
          <a:xfrm>
            <a:off x="2020047" y="3406380"/>
            <a:ext cx="2793806" cy="688803"/>
            <a:chOff x="0" y="0"/>
            <a:chExt cx="812800" cy="200393"/>
          </a:xfrm>
        </p:grpSpPr>
        <p:sp>
          <p:nvSpPr>
            <p:cNvPr id="26" name="Freeform 26"/>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27" name="TextBox 27"/>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28" name="TextBox 28"/>
          <p:cNvSpPr txBox="1"/>
          <p:nvPr/>
        </p:nvSpPr>
        <p:spPr>
          <a:xfrm>
            <a:off x="2020047" y="4221750"/>
            <a:ext cx="7643783" cy="1324356"/>
          </a:xfrm>
          <a:prstGeom prst="rect">
            <a:avLst/>
          </a:prstGeom>
        </p:spPr>
        <p:txBody>
          <a:bodyPr lIns="0" tIns="0" rIns="0" bIns="0" rtlCol="0" anchor="t">
            <a:spAutoFit/>
          </a:bodyPr>
          <a:lstStyle/>
          <a:p>
            <a:pPr marL="0" lvl="0" indent="0" algn="l">
              <a:lnSpc>
                <a:spcPts val="10690"/>
              </a:lnSpc>
              <a:spcBef>
                <a:spcPct val="0"/>
              </a:spcBef>
            </a:pPr>
            <a:r>
              <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rPr>
              <a:t>项目介绍</a:t>
            </a:r>
            <a:endParaRPr lang="en-US" sz="8100" b="1">
              <a:solidFill>
                <a:srgbClr val="1E1E1E"/>
              </a:solidFill>
              <a:latin typeface="思源黑体 1 Heavy" panose="020B0A00000000000000" charset="-122"/>
              <a:ea typeface="思源黑体 1 Heavy" panose="020B0A00000000000000" charset="-122"/>
              <a:cs typeface="思源黑体 1 Heavy" panose="020B0A00000000000000" charset="-122"/>
              <a:sym typeface="思源黑体 1 Heavy" panose="020B0A00000000000000" charset="-122"/>
            </a:endParaRPr>
          </a:p>
        </p:txBody>
      </p:sp>
      <p:sp>
        <p:nvSpPr>
          <p:cNvPr id="29" name="TextBox 29"/>
          <p:cNvSpPr txBox="1"/>
          <p:nvPr/>
        </p:nvSpPr>
        <p:spPr>
          <a:xfrm>
            <a:off x="2060996" y="6248085"/>
            <a:ext cx="8162273" cy="1074590"/>
          </a:xfrm>
          <a:prstGeom prst="rect">
            <a:avLst/>
          </a:prstGeom>
        </p:spPr>
        <p:txBody>
          <a:bodyPr lIns="0" tIns="0" rIns="0" bIns="0" rtlCol="0" anchor="t">
            <a:spAutoFit/>
          </a:bodyPr>
          <a:lstStyle/>
          <a:p>
            <a:pPr algn="just">
              <a:lnSpc>
                <a:spcPts val="2855"/>
              </a:lnSpc>
            </a:pPr>
            <a:r>
              <a:rPr lang="en-US" sz="2400" dirty="0" err="1">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三大数据可视化模块：平台数据分析</a:t>
            </a:r>
            <a:r>
              <a:rPr lang="en-US" sz="2400" dirty="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   |   </a:t>
            </a:r>
            <a:r>
              <a:rPr lang="en-US" sz="2400" dirty="0" err="1">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用户数据挖掘</a:t>
            </a:r>
            <a:r>
              <a:rPr lang="en-US" sz="2400" dirty="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  |  </a:t>
            </a:r>
            <a:r>
              <a:rPr lang="en-US" sz="2400" dirty="0" err="1">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用户行为预测模型</a:t>
            </a:r>
            <a:endParaRPr lang="en-US" sz="2400" dirty="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algn="just">
              <a:lnSpc>
                <a:spcPts val="2855"/>
              </a:lnSpc>
            </a:pPr>
            <a:endParaRPr lang="en-US" sz="1700" dirty="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0" name="TextBox 30"/>
          <p:cNvSpPr txBox="1"/>
          <p:nvPr/>
        </p:nvSpPr>
        <p:spPr>
          <a:xfrm>
            <a:off x="2060996" y="5699293"/>
            <a:ext cx="5974206" cy="361950"/>
          </a:xfrm>
          <a:prstGeom prst="rect">
            <a:avLst/>
          </a:prstGeom>
        </p:spPr>
        <p:txBody>
          <a:bodyPr lIns="0" tIns="0" rIns="0" bIns="0" rtlCol="0" anchor="t">
            <a:spAutoFit/>
          </a:bodyPr>
          <a:lstStyle/>
          <a:p>
            <a:pPr marL="0" lvl="0" indent="0" algn="l">
              <a:lnSpc>
                <a:spcPts val="2880"/>
              </a:lnSpc>
              <a:spcBef>
                <a:spcPct val="0"/>
              </a:spcBef>
            </a:pPr>
            <a:r>
              <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rPr>
              <a:t>Project Introduction</a:t>
            </a:r>
            <a:endParaRPr lang="en-US" sz="2400">
              <a:solidFill>
                <a:srgbClr val="1F367F"/>
              </a:solidFill>
              <a:latin typeface="Akzidenz-Grotesk" panose="02000503030000020003"/>
              <a:ea typeface="Akzidenz-Grotesk" panose="02000503030000020003"/>
              <a:cs typeface="Akzidenz-Grotesk" panose="02000503030000020003"/>
              <a:sym typeface="Akzidenz-Grotesk" panose="02000503030000020003"/>
            </a:endParaRPr>
          </a:p>
        </p:txBody>
      </p:sp>
      <p:sp>
        <p:nvSpPr>
          <p:cNvPr id="31" name="TextBox 31"/>
          <p:cNvSpPr txBox="1"/>
          <p:nvPr/>
        </p:nvSpPr>
        <p:spPr>
          <a:xfrm>
            <a:off x="2244242" y="3358755"/>
            <a:ext cx="2427315" cy="549783"/>
          </a:xfrm>
          <a:prstGeom prst="rect">
            <a:avLst/>
          </a:prstGeom>
        </p:spPr>
        <p:txBody>
          <a:bodyPr lIns="0" tIns="0" rIns="0" bIns="0" rtlCol="0" anchor="t">
            <a:spAutoFit/>
          </a:bodyPr>
          <a:lstStyle/>
          <a:p>
            <a:pPr marL="0" lvl="0" indent="0" algn="l">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32" name="Freeform 22"/>
          <p:cNvSpPr/>
          <p:nvPr/>
        </p:nvSpPr>
        <p:spPr>
          <a:xfrm>
            <a:off x="16611861" y="3431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txBody>
          <a:bodyPr/>
          <a:lstStyle/>
          <a:p>
            <a:endParaRPr lang="en-US"/>
          </a:p>
        </p:txBody>
      </p:sp>
      <p:pic>
        <p:nvPicPr>
          <p:cNvPr id="36" name="图片 35" descr="图片包含 背景图案"/>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377" y="3009996"/>
            <a:ext cx="4888642" cy="4018062"/>
          </a:xfrm>
          <a:prstGeom prst="ellipse">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项目成果与展示</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grpSp>
        <p:nvGrpSpPr>
          <p:cNvPr id="3" name="Group 3"/>
          <p:cNvGrpSpPr/>
          <p:nvPr/>
        </p:nvGrpSpPr>
        <p:grpSpPr>
          <a:xfrm>
            <a:off x="0" y="788342"/>
            <a:ext cx="2793806" cy="688803"/>
            <a:chOff x="0" y="0"/>
            <a:chExt cx="812800" cy="200393"/>
          </a:xfrm>
        </p:grpSpPr>
        <p:sp>
          <p:nvSpPr>
            <p:cNvPr id="4" name="Freeform 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5" name="TextBox 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6" name="TextBox 6"/>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grpSp>
        <p:nvGrpSpPr>
          <p:cNvPr id="7" name="Group 7"/>
          <p:cNvGrpSpPr/>
          <p:nvPr/>
        </p:nvGrpSpPr>
        <p:grpSpPr>
          <a:xfrm rot="-10800000">
            <a:off x="0" y="4683227"/>
            <a:ext cx="1753295" cy="5603773"/>
            <a:chOff x="0" y="0"/>
            <a:chExt cx="660400" cy="2110729"/>
          </a:xfrm>
        </p:grpSpPr>
        <p:sp>
          <p:nvSpPr>
            <p:cNvPr id="8" name="Freeform 8"/>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9" name="TextBox 9"/>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nvGrpSpPr>
        <p:grpSpPr>
          <a:xfrm>
            <a:off x="16362329" y="30447"/>
            <a:ext cx="1954246" cy="5978638"/>
            <a:chOff x="0" y="0"/>
            <a:chExt cx="660400" cy="2020366"/>
          </a:xfrm>
        </p:grpSpPr>
        <p:sp>
          <p:nvSpPr>
            <p:cNvPr id="11" name="Freeform 11"/>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2" name="TextBox 12"/>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rot="-10800000">
            <a:off x="15054512" y="7858953"/>
            <a:ext cx="1307817" cy="2428047"/>
            <a:chOff x="0" y="0"/>
            <a:chExt cx="660400" cy="1226076"/>
          </a:xfrm>
        </p:grpSpPr>
        <p:sp>
          <p:nvSpPr>
            <p:cNvPr id="14" name="Freeform 14"/>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5" name="TextBox 15"/>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6" name="Group 16"/>
          <p:cNvGrpSpPr/>
          <p:nvPr/>
        </p:nvGrpSpPr>
        <p:grpSpPr>
          <a:xfrm>
            <a:off x="1100320" y="1679022"/>
            <a:ext cx="3213613" cy="32136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67F">
                <a:alpha val="51765"/>
              </a:srgbClr>
            </a:soli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a:off x="1496826" y="2075528"/>
            <a:ext cx="2420599" cy="242059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67F">
                <a:alpha val="49804"/>
              </a:srgbClr>
            </a:solidFill>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a:off x="1645296" y="2209731"/>
            <a:ext cx="2077084" cy="207708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1F367F"/>
              </a:solidFill>
              <a:prstDash val="solid"/>
              <a:miter/>
            </a:ln>
          </p:spPr>
          <p:txBody>
            <a:bodyPr/>
            <a:lstStyle/>
            <a:p>
              <a:endParaRPr 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a:off x="7239000" y="7058513"/>
            <a:ext cx="3213613" cy="321361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alpha val="51765"/>
              </a:srgbClr>
            </a:solidFill>
          </p:spPr>
          <p:txBody>
            <a:bodyPr/>
            <a:lstStyle/>
            <a:p>
              <a:endParaRPr 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8" name="Group 28"/>
          <p:cNvGrpSpPr/>
          <p:nvPr/>
        </p:nvGrpSpPr>
        <p:grpSpPr>
          <a:xfrm>
            <a:off x="7635508" y="7439466"/>
            <a:ext cx="2420599" cy="242059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4AB">
                <a:alpha val="49804"/>
              </a:srgbClr>
            </a:solidFill>
          </p:spPr>
          <p:txBody>
            <a:bodyPr/>
            <a:lstStyle/>
            <a:p>
              <a:endParaRPr 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31" name="Group 31"/>
          <p:cNvGrpSpPr/>
          <p:nvPr/>
        </p:nvGrpSpPr>
        <p:grpSpPr>
          <a:xfrm>
            <a:off x="7807265" y="7611223"/>
            <a:ext cx="2077084" cy="207708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4D64AB"/>
              </a:solidFill>
              <a:prstDash val="solid"/>
              <a:miter/>
            </a:ln>
          </p:spPr>
          <p:txBody>
            <a:bodyPr/>
            <a:lstStyle/>
            <a:p>
              <a:endParaRPr lang="en-US"/>
            </a:p>
          </p:txBody>
        </p:sp>
        <p:sp>
          <p:nvSpPr>
            <p:cNvPr id="33" name="TextBox 33"/>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sp>
        <p:nvSpPr>
          <p:cNvPr id="34" name="TextBox 34"/>
          <p:cNvSpPr txBox="1"/>
          <p:nvPr/>
        </p:nvSpPr>
        <p:spPr>
          <a:xfrm>
            <a:off x="6558596" y="2138336"/>
            <a:ext cx="4657570" cy="1446486"/>
          </a:xfrm>
          <a:prstGeom prst="rect">
            <a:avLst/>
          </a:prstGeom>
        </p:spPr>
        <p:txBody>
          <a:bodyPr lIns="0" tIns="0" rIns="0" bIns="0" rtlCol="0" anchor="t">
            <a:spAutoFit/>
          </a:bodyPr>
          <a:lstStyle/>
          <a:p>
            <a:pPr algn="l">
              <a:lnSpc>
                <a:spcPts val="2855"/>
              </a:lnSpc>
            </a:pPr>
            <a:r>
              <a:rPr lang="en-US" sz="2400" dirty="0" err="1">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用户的交互数据可视化，涵盖浏览足迹、点赞、评论、分享的行为数据。洞察其行为偏好与趋势</a:t>
            </a:r>
            <a:r>
              <a:rPr 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t>
            </a:r>
            <a:endParaRPr 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a:p>
            <a:pPr marL="0" lvl="0" indent="0" algn="ctr">
              <a:lnSpc>
                <a:spcPts val="2855"/>
              </a:lnSpc>
              <a:spcBef>
                <a:spcPct val="0"/>
              </a:spcBef>
            </a:pPr>
            <a:endParaRPr lang="en-US" sz="17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35" name="Group 35"/>
          <p:cNvGrpSpPr/>
          <p:nvPr/>
        </p:nvGrpSpPr>
        <p:grpSpPr>
          <a:xfrm>
            <a:off x="12683583" y="788342"/>
            <a:ext cx="3213613" cy="321361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67F">
                <a:alpha val="51765"/>
              </a:srgbClr>
            </a:solidFill>
          </p:spPr>
          <p:txBody>
            <a:bodyPr/>
            <a:lstStyle/>
            <a:p>
              <a:endParaRPr lang="en-US"/>
            </a:p>
          </p:txBody>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38" name="Group 38"/>
          <p:cNvGrpSpPr/>
          <p:nvPr/>
        </p:nvGrpSpPr>
        <p:grpSpPr>
          <a:xfrm>
            <a:off x="13080090" y="1169295"/>
            <a:ext cx="2420599" cy="2420599"/>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67F">
                <a:alpha val="49804"/>
              </a:srgbClr>
            </a:solidFill>
          </p:spPr>
          <p:txBody>
            <a:bodyPr/>
            <a:lstStyle/>
            <a:p>
              <a:endParaRPr lang="en-US"/>
            </a:p>
          </p:txBody>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41" name="Group 41"/>
          <p:cNvGrpSpPr/>
          <p:nvPr/>
        </p:nvGrpSpPr>
        <p:grpSpPr>
          <a:xfrm>
            <a:off x="13251847" y="1341052"/>
            <a:ext cx="2077084" cy="207708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1F367F"/>
              </a:solidFill>
              <a:prstDash val="solid"/>
              <a:miter/>
            </a:ln>
          </p:spPr>
          <p:txBody>
            <a:bodyPr/>
            <a:lstStyle/>
            <a:p>
              <a:endParaRPr lang="en-US"/>
            </a:p>
          </p:txBody>
        </p:sp>
        <p:sp>
          <p:nvSpPr>
            <p:cNvPr id="43" name="TextBox 43"/>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sp>
        <p:nvSpPr>
          <p:cNvPr id="44" name="TextBox 44"/>
          <p:cNvSpPr txBox="1"/>
          <p:nvPr/>
        </p:nvSpPr>
        <p:spPr>
          <a:xfrm>
            <a:off x="12660392" y="4675232"/>
            <a:ext cx="5170808" cy="1095941"/>
          </a:xfrm>
          <a:prstGeom prst="rect">
            <a:avLst/>
          </a:prstGeom>
        </p:spPr>
        <p:txBody>
          <a:bodyPr lIns="0" tIns="0" rIns="0" bIns="0" rtlCol="0" anchor="t">
            <a:spAutoFit/>
          </a:bodyPr>
          <a:lstStyle/>
          <a:p>
            <a:pPr marL="0" lvl="0" indent="0" algn="l">
              <a:lnSpc>
                <a:spcPts val="2855"/>
              </a:lnSpc>
              <a:spcBef>
                <a:spcPct val="0"/>
              </a:spcBef>
            </a:pPr>
            <a:r>
              <a:rPr lang="zh-CN" alt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项目板块运用深度学习，对已给的数据进行分析和学习展示，并且对每个板块开始预测。</a:t>
            </a:r>
            <a:endParaRPr 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45" name="TextBox 45"/>
          <p:cNvSpPr txBox="1"/>
          <p:nvPr/>
        </p:nvSpPr>
        <p:spPr>
          <a:xfrm>
            <a:off x="12843829" y="2025385"/>
            <a:ext cx="2889059" cy="876427"/>
          </a:xfrm>
          <a:prstGeom prst="rect">
            <a:avLst/>
          </a:prstGeom>
        </p:spPr>
        <p:txBody>
          <a:bodyPr lIns="0" tIns="0" rIns="0" bIns="0" rtlCol="0" anchor="t">
            <a:spAutoFit/>
          </a:bodyPr>
          <a:lstStyle/>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模块</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三</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6" name="TextBox 46"/>
          <p:cNvSpPr txBox="1"/>
          <p:nvPr/>
        </p:nvSpPr>
        <p:spPr>
          <a:xfrm>
            <a:off x="7401278" y="8260443"/>
            <a:ext cx="2889059" cy="876427"/>
          </a:xfrm>
          <a:prstGeom prst="rect">
            <a:avLst/>
          </a:prstGeom>
        </p:spPr>
        <p:txBody>
          <a:bodyPr lIns="0" tIns="0" rIns="0" bIns="0" rtlCol="0" anchor="t">
            <a:spAutoFit/>
          </a:bodyPr>
          <a:lstStyle/>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模块</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ctr">
              <a:lnSpc>
                <a:spcPts val="3585"/>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二</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7" name="TextBox 47"/>
          <p:cNvSpPr txBox="1"/>
          <p:nvPr/>
        </p:nvSpPr>
        <p:spPr>
          <a:xfrm>
            <a:off x="1239308" y="2768092"/>
            <a:ext cx="2889059" cy="876427"/>
          </a:xfrm>
          <a:prstGeom prst="rect">
            <a:avLst/>
          </a:prstGeom>
        </p:spPr>
        <p:txBody>
          <a:bodyPr lIns="0" tIns="0" rIns="0" bIns="0" rtlCol="0" anchor="t">
            <a:spAutoFit/>
          </a:bodyPr>
          <a:lstStyle/>
          <a:p>
            <a:pPr algn="ctr">
              <a:lnSpc>
                <a:spcPts val="3585"/>
              </a:lnSpc>
            </a:pPr>
            <a:r>
              <a:rPr lang="en-US" sz="2800" b="1" dirty="0" err="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模块</a:t>
            </a:r>
            <a:endParaRPr lang="en-US" sz="2800" b="1" dirty="0">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a:p>
            <a:pPr algn="ctr">
              <a:lnSpc>
                <a:spcPts val="3585"/>
              </a:lnSpc>
            </a:pPr>
            <a:r>
              <a:rPr lang="en-US" sz="2800" b="1" dirty="0">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一</a:t>
            </a:r>
            <a:endParaRPr lang="en-US" sz="2800" b="1" dirty="0">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48" name="TextBox 48"/>
          <p:cNvSpPr txBox="1"/>
          <p:nvPr/>
        </p:nvSpPr>
        <p:spPr>
          <a:xfrm>
            <a:off x="737323" y="4790633"/>
            <a:ext cx="4112966" cy="390525"/>
          </a:xfrm>
          <a:prstGeom prst="rect">
            <a:avLst/>
          </a:prstGeom>
        </p:spPr>
        <p:txBody>
          <a:bodyPr lIns="0" tIns="0" rIns="0" bIns="0" rtlCol="0" anchor="t">
            <a:spAutoFit/>
          </a:bodyPr>
          <a:lstStyle/>
          <a:p>
            <a:pPr algn="l">
              <a:lnSpc>
                <a:spcPts val="3120"/>
              </a:lnSpc>
            </a:pPr>
            <a:r>
              <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一、平台数据分析&amp;可视化</a:t>
            </a:r>
            <a:endPar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49" name="TextBox 49"/>
          <p:cNvSpPr txBox="1"/>
          <p:nvPr/>
        </p:nvSpPr>
        <p:spPr>
          <a:xfrm>
            <a:off x="6558596" y="1608932"/>
            <a:ext cx="4192210" cy="390525"/>
          </a:xfrm>
          <a:prstGeom prst="rect">
            <a:avLst/>
          </a:prstGeom>
        </p:spPr>
        <p:txBody>
          <a:bodyPr lIns="0" tIns="0" rIns="0" bIns="0" rtlCol="0" anchor="t">
            <a:spAutoFit/>
          </a:bodyPr>
          <a:lstStyle/>
          <a:p>
            <a:pPr algn="l">
              <a:lnSpc>
                <a:spcPts val="3120"/>
              </a:lnSpc>
            </a:pPr>
            <a:r>
              <a:rPr lang="en-US" sz="2600" b="1" dirty="0" err="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二、用户行为数据可视化</a:t>
            </a:r>
            <a:endParaRPr lang="en-US" sz="2600" b="1" dirty="0">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50" name="TextBox 50"/>
          <p:cNvSpPr txBox="1"/>
          <p:nvPr/>
        </p:nvSpPr>
        <p:spPr>
          <a:xfrm>
            <a:off x="12787505" y="4222741"/>
            <a:ext cx="3467840" cy="390525"/>
          </a:xfrm>
          <a:prstGeom prst="rect">
            <a:avLst/>
          </a:prstGeom>
        </p:spPr>
        <p:txBody>
          <a:bodyPr lIns="0" tIns="0" rIns="0" bIns="0" rtlCol="0" anchor="t">
            <a:spAutoFit/>
          </a:bodyPr>
          <a:lstStyle/>
          <a:p>
            <a:pPr algn="l">
              <a:lnSpc>
                <a:spcPts val="3120"/>
              </a:lnSpc>
            </a:pPr>
            <a:r>
              <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三、用户行为预测</a:t>
            </a:r>
            <a:endParaRPr lang="en-US" sz="2600" b="1">
              <a:solidFill>
                <a:srgbClr val="6F67EC"/>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51" name="TextBox 51"/>
          <p:cNvSpPr txBox="1"/>
          <p:nvPr/>
        </p:nvSpPr>
        <p:spPr>
          <a:xfrm>
            <a:off x="772938" y="8981475"/>
            <a:ext cx="4713462" cy="1095941"/>
          </a:xfrm>
          <a:prstGeom prst="rect">
            <a:avLst/>
          </a:prstGeom>
        </p:spPr>
        <p:txBody>
          <a:bodyPr wrap="square" lIns="0" tIns="0" rIns="0" bIns="0" rtlCol="0" anchor="t">
            <a:spAutoFit/>
          </a:bodyPr>
          <a:lstStyle/>
          <a:p>
            <a:pPr marL="0" lvl="0" indent="0">
              <a:lnSpc>
                <a:spcPts val="2855"/>
              </a:lnSpc>
              <a:spcBef>
                <a:spcPct val="0"/>
              </a:spcBef>
            </a:pPr>
            <a:r>
              <a:rPr lang="en-US" sz="2400" dirty="0" err="1">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区别于传统表格，将平台的实时数据，通过折线图，柱状图等形式展现出来，实现数据可视化</a:t>
            </a:r>
            <a:r>
              <a:rPr lang="en-US" sz="17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t>
            </a:r>
            <a:endParaRPr lang="en-US" sz="17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52"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txBody>
          <a:bodyPr/>
          <a:lstStyle/>
          <a:p>
            <a:endParaRPr lang="en-US"/>
          </a:p>
        </p:txBody>
      </p:sp>
      <p:pic>
        <p:nvPicPr>
          <p:cNvPr id="53" name="图片 52"/>
          <p:cNvPicPr>
            <a:picLocks noChangeAspect="1"/>
          </p:cNvPicPr>
          <p:nvPr/>
        </p:nvPicPr>
        <p:blipFill>
          <a:blip r:embed="rId2"/>
          <a:stretch>
            <a:fillRect/>
          </a:stretch>
        </p:blipFill>
        <p:spPr>
          <a:xfrm>
            <a:off x="11927139" y="6366663"/>
            <a:ext cx="5915303" cy="3355747"/>
          </a:xfrm>
          <a:prstGeom prst="rect">
            <a:avLst/>
          </a:prstGeom>
        </p:spPr>
      </p:pic>
      <p:pic>
        <p:nvPicPr>
          <p:cNvPr id="54" name="图片 53"/>
          <p:cNvPicPr>
            <a:picLocks noChangeAspect="1"/>
          </p:cNvPicPr>
          <p:nvPr/>
        </p:nvPicPr>
        <p:blipFill>
          <a:blip r:embed="rId3"/>
          <a:stretch>
            <a:fillRect/>
          </a:stretch>
        </p:blipFill>
        <p:spPr>
          <a:xfrm>
            <a:off x="5983036" y="3459036"/>
            <a:ext cx="5805106" cy="3355746"/>
          </a:xfrm>
          <a:prstGeom prst="rect">
            <a:avLst/>
          </a:prstGeom>
        </p:spPr>
      </p:pic>
      <p:pic>
        <p:nvPicPr>
          <p:cNvPr id="55" name="图片 54"/>
          <p:cNvPicPr>
            <a:picLocks noChangeAspect="1"/>
          </p:cNvPicPr>
          <p:nvPr/>
        </p:nvPicPr>
        <p:blipFill>
          <a:blip r:embed="rId4"/>
          <a:stretch>
            <a:fillRect/>
          </a:stretch>
        </p:blipFill>
        <p:spPr>
          <a:xfrm>
            <a:off x="575945" y="5373370"/>
            <a:ext cx="4910455" cy="2736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01723" y="698541"/>
            <a:ext cx="5352120"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项目成果与展示</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grpSp>
        <p:nvGrpSpPr>
          <p:cNvPr id="3" name="Group 3"/>
          <p:cNvGrpSpPr/>
          <p:nvPr/>
        </p:nvGrpSpPr>
        <p:grpSpPr>
          <a:xfrm>
            <a:off x="0" y="788342"/>
            <a:ext cx="2793806" cy="688803"/>
            <a:chOff x="0" y="0"/>
            <a:chExt cx="812800" cy="200393"/>
          </a:xfrm>
        </p:grpSpPr>
        <p:sp>
          <p:nvSpPr>
            <p:cNvPr id="4" name="Freeform 4"/>
            <p:cNvSpPr/>
            <p:nvPr/>
          </p:nvSpPr>
          <p:spPr>
            <a:xfrm>
              <a:off x="0" y="0"/>
              <a:ext cx="812800" cy="200393"/>
            </a:xfrm>
            <a:custGeom>
              <a:avLst/>
              <a:gdLst/>
              <a:ahLst/>
              <a:cxnLst/>
              <a:rect l="l" t="t" r="r" b="b"/>
              <a:pathLst>
                <a:path w="812800" h="200393">
                  <a:moveTo>
                    <a:pt x="0" y="0"/>
                  </a:moveTo>
                  <a:lnTo>
                    <a:pt x="812800" y="0"/>
                  </a:lnTo>
                  <a:lnTo>
                    <a:pt x="812800" y="200393"/>
                  </a:lnTo>
                  <a:lnTo>
                    <a:pt x="0" y="200393"/>
                  </a:lnTo>
                  <a:close/>
                </a:path>
              </a:pathLst>
            </a:custGeom>
            <a:solidFill>
              <a:srgbClr val="1F367F"/>
            </a:solidFill>
          </p:spPr>
          <p:txBody>
            <a:bodyPr/>
            <a:lstStyle/>
            <a:p>
              <a:endParaRPr lang="en-US"/>
            </a:p>
          </p:txBody>
        </p:sp>
        <p:sp>
          <p:nvSpPr>
            <p:cNvPr id="5" name="TextBox 5"/>
            <p:cNvSpPr txBox="1"/>
            <p:nvPr/>
          </p:nvSpPr>
          <p:spPr>
            <a:xfrm>
              <a:off x="0" y="-57150"/>
              <a:ext cx="812800" cy="257543"/>
            </a:xfrm>
            <a:prstGeom prst="rect">
              <a:avLst/>
            </a:prstGeom>
          </p:spPr>
          <p:txBody>
            <a:bodyPr lIns="50800" tIns="50800" rIns="50800" bIns="50800" rtlCol="0" anchor="ctr"/>
            <a:lstStyle/>
            <a:p>
              <a:pPr algn="ctr">
                <a:lnSpc>
                  <a:spcPts val="3105"/>
                </a:lnSpc>
              </a:pPr>
            </a:p>
          </p:txBody>
        </p:sp>
      </p:grpSp>
      <p:sp>
        <p:nvSpPr>
          <p:cNvPr id="6" name="TextBox 6"/>
          <p:cNvSpPr txBox="1"/>
          <p:nvPr/>
        </p:nvSpPr>
        <p:spPr>
          <a:xfrm>
            <a:off x="183246" y="814174"/>
            <a:ext cx="242731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第三章节</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grpSp>
        <p:nvGrpSpPr>
          <p:cNvPr id="7" name="Group 7"/>
          <p:cNvGrpSpPr/>
          <p:nvPr/>
        </p:nvGrpSpPr>
        <p:grpSpPr>
          <a:xfrm rot="-10800000">
            <a:off x="0" y="4683227"/>
            <a:ext cx="1753295" cy="5603773"/>
            <a:chOff x="0" y="0"/>
            <a:chExt cx="660400" cy="2110729"/>
          </a:xfrm>
        </p:grpSpPr>
        <p:sp>
          <p:nvSpPr>
            <p:cNvPr id="8" name="Freeform 8"/>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9" name="TextBox 9"/>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nvGrpSpPr>
        <p:grpSpPr>
          <a:xfrm>
            <a:off x="16307084" y="30447"/>
            <a:ext cx="1954246" cy="5978638"/>
            <a:chOff x="0" y="0"/>
            <a:chExt cx="660400" cy="2020366"/>
          </a:xfrm>
        </p:grpSpPr>
        <p:sp>
          <p:nvSpPr>
            <p:cNvPr id="11" name="Freeform 11"/>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2" name="TextBox 12"/>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rot="-10800000">
            <a:off x="15054512" y="7858953"/>
            <a:ext cx="1307817" cy="2428047"/>
            <a:chOff x="0" y="0"/>
            <a:chExt cx="660400" cy="1226076"/>
          </a:xfrm>
        </p:grpSpPr>
        <p:sp>
          <p:nvSpPr>
            <p:cNvPr id="14" name="Freeform 14"/>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5" name="TextBox 15"/>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6" name="Group 16"/>
          <p:cNvGrpSpPr/>
          <p:nvPr/>
        </p:nvGrpSpPr>
        <p:grpSpPr>
          <a:xfrm>
            <a:off x="922674" y="2460119"/>
            <a:ext cx="4239081" cy="6908263"/>
            <a:chOff x="0" y="0"/>
            <a:chExt cx="1116466" cy="1467687"/>
          </a:xfrm>
        </p:grpSpPr>
        <p:sp>
          <p:nvSpPr>
            <p:cNvPr id="17" name="Freeform 17"/>
            <p:cNvSpPr/>
            <p:nvPr/>
          </p:nvSpPr>
          <p:spPr>
            <a:xfrm>
              <a:off x="0" y="0"/>
              <a:ext cx="1116466" cy="1467687"/>
            </a:xfrm>
            <a:custGeom>
              <a:avLst/>
              <a:gdLst/>
              <a:ahLst/>
              <a:cxnLst/>
              <a:rect l="l" t="t" r="r" b="b"/>
              <a:pathLst>
                <a:path w="1116466" h="1467687">
                  <a:moveTo>
                    <a:pt x="0" y="0"/>
                  </a:moveTo>
                  <a:lnTo>
                    <a:pt x="1116466" y="0"/>
                  </a:lnTo>
                  <a:lnTo>
                    <a:pt x="1116466" y="1467687"/>
                  </a:lnTo>
                  <a:lnTo>
                    <a:pt x="0" y="1467687"/>
                  </a:lnTo>
                  <a:close/>
                </a:path>
              </a:pathLst>
            </a:custGeom>
            <a:solidFill>
              <a:srgbClr val="EBEEF8"/>
            </a:solidFill>
            <a:ln cap="sq">
              <a:noFill/>
              <a:prstDash val="solid"/>
              <a:miter/>
            </a:ln>
          </p:spPr>
          <p:txBody>
            <a:bodyPr/>
            <a:lstStyle/>
            <a:p>
              <a:endParaRPr lang="en-US"/>
            </a:p>
          </p:txBody>
        </p:sp>
        <p:sp>
          <p:nvSpPr>
            <p:cNvPr id="18" name="TextBox 18"/>
            <p:cNvSpPr txBox="1"/>
            <p:nvPr/>
          </p:nvSpPr>
          <p:spPr>
            <a:xfrm>
              <a:off x="0" y="-47625"/>
              <a:ext cx="1116466" cy="1515312"/>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1132344" y="3608716"/>
            <a:ext cx="3862071" cy="5558701"/>
          </a:xfrm>
          <a:prstGeom prst="rect">
            <a:avLst/>
          </a:prstGeom>
        </p:spPr>
        <p:txBody>
          <a:bodyPr lIns="0" tIns="0" rIns="0" bIns="0" rtlCol="0" anchor="t">
            <a:spAutoFit/>
          </a:bodyPr>
          <a:lstStyle/>
          <a:p>
            <a:pPr algn="just">
              <a:lnSpc>
                <a:spcPts val="2855"/>
              </a:lnSpc>
            </a:pPr>
            <a:r>
              <a:rPr 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本项目的核心是对开源平台后台数据的梳理和整合。首先，我们从平台的数据库中提取关键指标数据，如项目发布数量、在线人数、用户登录时长、作品发布数量等。通过前端技术（如React、Vue.js）结合数据可视化库（如D3.js、Chart.js），构建三个交互式界面，清晰展示这些数据。第一部分聚焦平台整体运营数据的展示，第二部分专注用户行为数据，第三部分则利用深度学习算法预测用户未来的行为。</a:t>
            </a:r>
            <a:endParaRPr 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0" name="Group 20"/>
          <p:cNvGrpSpPr/>
          <p:nvPr/>
        </p:nvGrpSpPr>
        <p:grpSpPr>
          <a:xfrm>
            <a:off x="1290996" y="9425381"/>
            <a:ext cx="2639130" cy="488412"/>
            <a:chOff x="0" y="0"/>
            <a:chExt cx="806818" cy="149314"/>
          </a:xfrm>
        </p:grpSpPr>
        <p:sp>
          <p:nvSpPr>
            <p:cNvPr id="21" name="Freeform 21"/>
            <p:cNvSpPr/>
            <p:nvPr/>
          </p:nvSpPr>
          <p:spPr>
            <a:xfrm>
              <a:off x="0" y="0"/>
              <a:ext cx="806818" cy="149314"/>
            </a:xfrm>
            <a:custGeom>
              <a:avLst/>
              <a:gdLst/>
              <a:ahLst/>
              <a:cxnLst/>
              <a:rect l="l" t="t" r="r" b="b"/>
              <a:pathLst>
                <a:path w="806818" h="149314">
                  <a:moveTo>
                    <a:pt x="0" y="0"/>
                  </a:moveTo>
                  <a:lnTo>
                    <a:pt x="806818" y="0"/>
                  </a:lnTo>
                  <a:lnTo>
                    <a:pt x="806818" y="149314"/>
                  </a:lnTo>
                  <a:lnTo>
                    <a:pt x="0" y="149314"/>
                  </a:lnTo>
                  <a:close/>
                </a:path>
              </a:pathLst>
            </a:custGeom>
            <a:solidFill>
              <a:srgbClr val="1F367F"/>
            </a:solidFill>
          </p:spPr>
          <p:txBody>
            <a:bodyPr/>
            <a:lstStyle/>
            <a:p>
              <a:endParaRPr lang="en-US"/>
            </a:p>
          </p:txBody>
        </p:sp>
        <p:sp>
          <p:nvSpPr>
            <p:cNvPr id="22" name="TextBox 22"/>
            <p:cNvSpPr txBox="1"/>
            <p:nvPr/>
          </p:nvSpPr>
          <p:spPr>
            <a:xfrm>
              <a:off x="0" y="-57150"/>
              <a:ext cx="806818" cy="206464"/>
            </a:xfrm>
            <a:prstGeom prst="rect">
              <a:avLst/>
            </a:prstGeom>
          </p:spPr>
          <p:txBody>
            <a:bodyPr lIns="50800" tIns="50800" rIns="50800" bIns="50800" rtlCol="0" anchor="ctr"/>
            <a:lstStyle/>
            <a:p>
              <a:pPr algn="ctr">
                <a:lnSpc>
                  <a:spcPts val="3105"/>
                </a:lnSpc>
              </a:pPr>
            </a:p>
          </p:txBody>
        </p:sp>
      </p:grpSp>
      <p:sp>
        <p:nvSpPr>
          <p:cNvPr id="23" name="TextBox 23"/>
          <p:cNvSpPr txBox="1"/>
          <p:nvPr/>
        </p:nvSpPr>
        <p:spPr>
          <a:xfrm>
            <a:off x="1627694" y="9368383"/>
            <a:ext cx="2161994" cy="508889"/>
          </a:xfrm>
          <a:prstGeom prst="rect">
            <a:avLst/>
          </a:prstGeom>
        </p:spPr>
        <p:txBody>
          <a:bodyPr lIns="0" tIns="0" rIns="0" bIns="0" rtlCol="0" anchor="t">
            <a:spAutoFit/>
          </a:bodyPr>
          <a:lstStyle/>
          <a:p>
            <a:pPr algn="ctr">
              <a:lnSpc>
                <a:spcPts val="4230"/>
              </a:lnSpc>
            </a:pPr>
            <a:r>
              <a:rPr lang="en-US" sz="2800" b="1" dirty="0">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668K+</a:t>
            </a:r>
            <a:endParaRPr lang="en-US" sz="2800" b="1" dirty="0">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24" name="Group 24"/>
          <p:cNvGrpSpPr/>
          <p:nvPr/>
        </p:nvGrpSpPr>
        <p:grpSpPr>
          <a:xfrm>
            <a:off x="6407033" y="1941959"/>
            <a:ext cx="4495797" cy="6779433"/>
            <a:chOff x="0" y="0"/>
            <a:chExt cx="1116466" cy="1651048"/>
          </a:xfrm>
        </p:grpSpPr>
        <p:sp>
          <p:nvSpPr>
            <p:cNvPr id="25" name="Freeform 25"/>
            <p:cNvSpPr/>
            <p:nvPr/>
          </p:nvSpPr>
          <p:spPr>
            <a:xfrm>
              <a:off x="0" y="0"/>
              <a:ext cx="1116466" cy="1651048"/>
            </a:xfrm>
            <a:custGeom>
              <a:avLst/>
              <a:gdLst/>
              <a:ahLst/>
              <a:cxnLst/>
              <a:rect l="l" t="t" r="r" b="b"/>
              <a:pathLst>
                <a:path w="1116466" h="1651048">
                  <a:moveTo>
                    <a:pt x="0" y="0"/>
                  </a:moveTo>
                  <a:lnTo>
                    <a:pt x="1116466" y="0"/>
                  </a:lnTo>
                  <a:lnTo>
                    <a:pt x="1116466" y="1651048"/>
                  </a:lnTo>
                  <a:lnTo>
                    <a:pt x="0" y="1651048"/>
                  </a:lnTo>
                  <a:close/>
                </a:path>
              </a:pathLst>
            </a:custGeom>
            <a:solidFill>
              <a:srgbClr val="EBEEF8"/>
            </a:solidFill>
            <a:ln cap="sq">
              <a:noFill/>
              <a:prstDash val="solid"/>
              <a:miter/>
            </a:ln>
          </p:spPr>
          <p:txBody>
            <a:bodyPr/>
            <a:lstStyle/>
            <a:p>
              <a:endParaRPr lang="en-US"/>
            </a:p>
          </p:txBody>
        </p:sp>
        <p:sp>
          <p:nvSpPr>
            <p:cNvPr id="26" name="TextBox 26"/>
            <p:cNvSpPr txBox="1"/>
            <p:nvPr/>
          </p:nvSpPr>
          <p:spPr>
            <a:xfrm>
              <a:off x="0" y="-47625"/>
              <a:ext cx="1116466" cy="1698673"/>
            </a:xfrm>
            <a:prstGeom prst="rect">
              <a:avLst/>
            </a:prstGeom>
          </p:spPr>
          <p:txBody>
            <a:bodyPr lIns="50800" tIns="50800" rIns="50800" bIns="50800" rtlCol="0" anchor="ctr"/>
            <a:lstStyle/>
            <a:p>
              <a:pPr algn="ctr">
                <a:lnSpc>
                  <a:spcPts val="2660"/>
                </a:lnSpc>
              </a:pPr>
            </a:p>
          </p:txBody>
        </p:sp>
      </p:grpSp>
      <p:grpSp>
        <p:nvGrpSpPr>
          <p:cNvPr id="27" name="Group 27"/>
          <p:cNvGrpSpPr/>
          <p:nvPr/>
        </p:nvGrpSpPr>
        <p:grpSpPr>
          <a:xfrm>
            <a:off x="7858213" y="1423800"/>
            <a:ext cx="1205900" cy="1036320"/>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D64AB"/>
            </a:solidFill>
            <a:ln cap="sq">
              <a:noFill/>
              <a:prstDash val="solid"/>
              <a:miter/>
            </a:ln>
          </p:spPr>
          <p:txBody>
            <a:bodyPr/>
            <a:lstStyle/>
            <a:p>
              <a:endParaRPr lang="en-US"/>
            </a:p>
          </p:txBody>
        </p:sp>
        <p:sp>
          <p:nvSpPr>
            <p:cNvPr id="29" name="TextBox 29"/>
            <p:cNvSpPr txBox="1"/>
            <p:nvPr/>
          </p:nvSpPr>
          <p:spPr>
            <a:xfrm>
              <a:off x="114300" y="-57150"/>
              <a:ext cx="584200" cy="755650"/>
            </a:xfrm>
            <a:prstGeom prst="rect">
              <a:avLst/>
            </a:prstGeom>
          </p:spPr>
          <p:txBody>
            <a:bodyPr lIns="50800" tIns="50800" rIns="50800" bIns="50800" rtlCol="0" anchor="ctr"/>
            <a:lstStyle/>
            <a:p>
              <a:pPr marL="0" lvl="0" indent="0" algn="ctr">
                <a:lnSpc>
                  <a:spcPts val="3105"/>
                </a:lnSpc>
                <a:spcBef>
                  <a:spcPct val="0"/>
                </a:spcBef>
              </a:pPr>
            </a:p>
          </p:txBody>
        </p:sp>
      </p:grpSp>
      <p:sp>
        <p:nvSpPr>
          <p:cNvPr id="30" name="TextBox 30"/>
          <p:cNvSpPr txBox="1"/>
          <p:nvPr/>
        </p:nvSpPr>
        <p:spPr>
          <a:xfrm>
            <a:off x="6562932" y="3731555"/>
            <a:ext cx="3796461" cy="4443011"/>
          </a:xfrm>
          <a:prstGeom prst="rect">
            <a:avLst/>
          </a:prstGeom>
        </p:spPr>
        <p:txBody>
          <a:bodyPr lIns="0" tIns="0" rIns="0" bIns="0" rtlCol="0" anchor="t">
            <a:spAutoFit/>
          </a:bodyPr>
          <a:lstStyle/>
          <a:p>
            <a:pPr algn="just">
              <a:lnSpc>
                <a:spcPts val="2855"/>
              </a:lnSpc>
            </a:pPr>
            <a:r>
              <a:rPr 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本项目的亮点在于将数据可视化与深度学习相结合，实现了高度互动性和智能化的界面。通过前端技术（如React和Vue）与数据可视化库的结合，用户可以实时查看平台运营情况和用户行为，所有数据展示都具有高度的可交互性与实时更新性。此外，利用深度学习进行用户行为预测，为平台管理者提供了前瞻性的决策依据。</a:t>
            </a:r>
            <a:endParaRPr 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31" name="TextBox 31"/>
          <p:cNvSpPr txBox="1"/>
          <p:nvPr/>
        </p:nvSpPr>
        <p:spPr>
          <a:xfrm>
            <a:off x="7935030" y="1496109"/>
            <a:ext cx="1052265" cy="877977"/>
          </a:xfrm>
          <a:prstGeom prst="rect">
            <a:avLst/>
          </a:prstGeom>
        </p:spPr>
        <p:txBody>
          <a:bodyPr lIns="0" tIns="0" rIns="0" bIns="0" rtlCol="0" anchor="t">
            <a:spAutoFit/>
          </a:bodyPr>
          <a:lstStyle/>
          <a:p>
            <a:pPr algn="ctr">
              <a:lnSpc>
                <a:spcPts val="7240"/>
              </a:lnSpc>
            </a:pPr>
            <a:r>
              <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02</a:t>
            </a:r>
            <a:endPar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32" name="TextBox 32"/>
          <p:cNvSpPr txBox="1"/>
          <p:nvPr/>
        </p:nvSpPr>
        <p:spPr>
          <a:xfrm>
            <a:off x="6641950" y="2564172"/>
            <a:ext cx="3225985" cy="1062608"/>
          </a:xfrm>
          <a:prstGeom prst="rect">
            <a:avLst/>
          </a:prstGeom>
        </p:spPr>
        <p:txBody>
          <a:bodyPr lIns="0" tIns="0" rIns="0" bIns="0" rtlCol="0" anchor="t">
            <a:spAutoFit/>
          </a:bodyPr>
          <a:lstStyle/>
          <a:p>
            <a:pPr algn="ctr">
              <a:lnSpc>
                <a:spcPts val="4370"/>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亮点：实时可视化与智能预测</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33" name="Group 33"/>
          <p:cNvGrpSpPr/>
          <p:nvPr/>
        </p:nvGrpSpPr>
        <p:grpSpPr>
          <a:xfrm>
            <a:off x="7264819" y="8966795"/>
            <a:ext cx="2639130" cy="488412"/>
            <a:chOff x="0" y="0"/>
            <a:chExt cx="806818" cy="149314"/>
          </a:xfrm>
        </p:grpSpPr>
        <p:sp>
          <p:nvSpPr>
            <p:cNvPr id="34" name="Freeform 34"/>
            <p:cNvSpPr/>
            <p:nvPr/>
          </p:nvSpPr>
          <p:spPr>
            <a:xfrm>
              <a:off x="0" y="0"/>
              <a:ext cx="806818" cy="149314"/>
            </a:xfrm>
            <a:custGeom>
              <a:avLst/>
              <a:gdLst/>
              <a:ahLst/>
              <a:cxnLst/>
              <a:rect l="l" t="t" r="r" b="b"/>
              <a:pathLst>
                <a:path w="806818" h="149314">
                  <a:moveTo>
                    <a:pt x="0" y="0"/>
                  </a:moveTo>
                  <a:lnTo>
                    <a:pt x="806818" y="0"/>
                  </a:lnTo>
                  <a:lnTo>
                    <a:pt x="806818" y="149314"/>
                  </a:lnTo>
                  <a:lnTo>
                    <a:pt x="0" y="149314"/>
                  </a:lnTo>
                  <a:close/>
                </a:path>
              </a:pathLst>
            </a:custGeom>
            <a:solidFill>
              <a:srgbClr val="4D64AB"/>
            </a:solidFill>
          </p:spPr>
          <p:txBody>
            <a:bodyPr/>
            <a:lstStyle/>
            <a:p>
              <a:endParaRPr lang="en-US"/>
            </a:p>
          </p:txBody>
        </p:sp>
        <p:sp>
          <p:nvSpPr>
            <p:cNvPr id="35" name="TextBox 35"/>
            <p:cNvSpPr txBox="1"/>
            <p:nvPr/>
          </p:nvSpPr>
          <p:spPr>
            <a:xfrm>
              <a:off x="0" y="-57150"/>
              <a:ext cx="806818" cy="206464"/>
            </a:xfrm>
            <a:prstGeom prst="rect">
              <a:avLst/>
            </a:prstGeom>
          </p:spPr>
          <p:txBody>
            <a:bodyPr lIns="50800" tIns="50800" rIns="50800" bIns="50800" rtlCol="0" anchor="ctr"/>
            <a:lstStyle/>
            <a:p>
              <a:pPr algn="ctr">
                <a:lnSpc>
                  <a:spcPts val="3105"/>
                </a:lnSpc>
              </a:pPr>
            </a:p>
          </p:txBody>
        </p:sp>
      </p:grpSp>
      <p:sp>
        <p:nvSpPr>
          <p:cNvPr id="36" name="TextBox 36"/>
          <p:cNvSpPr txBox="1"/>
          <p:nvPr/>
        </p:nvSpPr>
        <p:spPr>
          <a:xfrm>
            <a:off x="7503387" y="8933441"/>
            <a:ext cx="2161994" cy="508889"/>
          </a:xfrm>
          <a:prstGeom prst="rect">
            <a:avLst/>
          </a:prstGeom>
        </p:spPr>
        <p:txBody>
          <a:bodyPr lIns="0" tIns="0" rIns="0" bIns="0" rtlCol="0" anchor="t">
            <a:spAutoFit/>
          </a:bodyPr>
          <a:lstStyle/>
          <a:p>
            <a:pPr algn="ctr">
              <a:lnSpc>
                <a:spcPts val="4230"/>
              </a:lnSpc>
            </a:pPr>
            <a:r>
              <a:rPr lang="en-US" sz="2800" b="1" dirty="0">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188K+</a:t>
            </a:r>
            <a:endParaRPr lang="en-US" sz="2800" b="1" dirty="0">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37" name="Group 37"/>
          <p:cNvGrpSpPr/>
          <p:nvPr/>
        </p:nvGrpSpPr>
        <p:grpSpPr>
          <a:xfrm>
            <a:off x="11508081" y="2310343"/>
            <a:ext cx="4161428" cy="6588249"/>
            <a:chOff x="0" y="0"/>
            <a:chExt cx="1116466" cy="1427519"/>
          </a:xfrm>
        </p:grpSpPr>
        <p:sp>
          <p:nvSpPr>
            <p:cNvPr id="38" name="Freeform 38"/>
            <p:cNvSpPr/>
            <p:nvPr/>
          </p:nvSpPr>
          <p:spPr>
            <a:xfrm>
              <a:off x="0" y="0"/>
              <a:ext cx="1116466" cy="1427519"/>
            </a:xfrm>
            <a:custGeom>
              <a:avLst/>
              <a:gdLst/>
              <a:ahLst/>
              <a:cxnLst/>
              <a:rect l="l" t="t" r="r" b="b"/>
              <a:pathLst>
                <a:path w="1116466" h="1427519">
                  <a:moveTo>
                    <a:pt x="0" y="0"/>
                  </a:moveTo>
                  <a:lnTo>
                    <a:pt x="1116466" y="0"/>
                  </a:lnTo>
                  <a:lnTo>
                    <a:pt x="1116466" y="1427519"/>
                  </a:lnTo>
                  <a:lnTo>
                    <a:pt x="0" y="1427519"/>
                  </a:lnTo>
                  <a:close/>
                </a:path>
              </a:pathLst>
            </a:custGeom>
            <a:solidFill>
              <a:srgbClr val="EBEEF8"/>
            </a:solidFill>
            <a:ln cap="sq">
              <a:noFill/>
              <a:prstDash val="solid"/>
              <a:miter/>
            </a:ln>
          </p:spPr>
          <p:txBody>
            <a:bodyPr/>
            <a:lstStyle/>
            <a:p>
              <a:endParaRPr lang="en-US"/>
            </a:p>
          </p:txBody>
        </p:sp>
        <p:sp>
          <p:nvSpPr>
            <p:cNvPr id="39" name="TextBox 39"/>
            <p:cNvSpPr txBox="1"/>
            <p:nvPr/>
          </p:nvSpPr>
          <p:spPr>
            <a:xfrm>
              <a:off x="0" y="-47625"/>
              <a:ext cx="1116466" cy="1475144"/>
            </a:xfrm>
            <a:prstGeom prst="rect">
              <a:avLst/>
            </a:prstGeom>
          </p:spPr>
          <p:txBody>
            <a:bodyPr lIns="50800" tIns="50800" rIns="50800" bIns="50800" rtlCol="0" anchor="ctr"/>
            <a:lstStyle/>
            <a:p>
              <a:pPr algn="ctr">
                <a:lnSpc>
                  <a:spcPts val="2660"/>
                </a:lnSpc>
              </a:pPr>
            </a:p>
          </p:txBody>
        </p:sp>
      </p:grpSp>
      <p:grpSp>
        <p:nvGrpSpPr>
          <p:cNvPr id="40" name="Group 40"/>
          <p:cNvGrpSpPr/>
          <p:nvPr/>
        </p:nvGrpSpPr>
        <p:grpSpPr>
          <a:xfrm>
            <a:off x="13024671" y="1792183"/>
            <a:ext cx="1205900" cy="1036320"/>
            <a:chOff x="0" y="0"/>
            <a:chExt cx="812800" cy="698500"/>
          </a:xfrm>
        </p:grpSpPr>
        <p:sp>
          <p:nvSpPr>
            <p:cNvPr id="41" name="Freeform 4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F367F"/>
            </a:solidFill>
            <a:ln cap="sq">
              <a:noFill/>
              <a:prstDash val="solid"/>
              <a:miter/>
            </a:ln>
          </p:spPr>
          <p:txBody>
            <a:bodyPr/>
            <a:lstStyle/>
            <a:p>
              <a:endParaRPr lang="en-US"/>
            </a:p>
          </p:txBody>
        </p:sp>
        <p:sp>
          <p:nvSpPr>
            <p:cNvPr id="42" name="TextBox 42"/>
            <p:cNvSpPr txBox="1"/>
            <p:nvPr/>
          </p:nvSpPr>
          <p:spPr>
            <a:xfrm>
              <a:off x="114300" y="-57150"/>
              <a:ext cx="584200" cy="755650"/>
            </a:xfrm>
            <a:prstGeom prst="rect">
              <a:avLst/>
            </a:prstGeom>
          </p:spPr>
          <p:txBody>
            <a:bodyPr lIns="50800" tIns="50800" rIns="50800" bIns="50800" rtlCol="0" anchor="ctr"/>
            <a:lstStyle/>
            <a:p>
              <a:pPr marL="0" lvl="0" indent="0" algn="ctr">
                <a:lnSpc>
                  <a:spcPts val="3105"/>
                </a:lnSpc>
                <a:spcBef>
                  <a:spcPct val="0"/>
                </a:spcBef>
              </a:pPr>
            </a:p>
          </p:txBody>
        </p:sp>
      </p:grpSp>
      <p:sp>
        <p:nvSpPr>
          <p:cNvPr id="43" name="TextBox 43"/>
          <p:cNvSpPr txBox="1"/>
          <p:nvPr/>
        </p:nvSpPr>
        <p:spPr>
          <a:xfrm>
            <a:off x="12081093" y="3982012"/>
            <a:ext cx="3225985" cy="4814908"/>
          </a:xfrm>
          <a:prstGeom prst="rect">
            <a:avLst/>
          </a:prstGeom>
        </p:spPr>
        <p:txBody>
          <a:bodyPr lIns="0" tIns="0" rIns="0" bIns="0" rtlCol="0" anchor="t">
            <a:spAutoFit/>
          </a:bodyPr>
          <a:lstStyle/>
          <a:p>
            <a:pPr algn="just">
              <a:lnSpc>
                <a:spcPts val="2855"/>
              </a:lnSpc>
            </a:pPr>
            <a:r>
              <a:rPr 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该项目的难点主要集中在两个方面。首先是数据处理，由于平台数据种类繁多且存在缺失和噪声，如何高效清洗、整理和转换这些数据，确保数据的准确性和一致性是一个挑战。其次，第三部分的用户行为预测涉及深度学习模型的应用，这一过程需要较高的技术深度和计算资源支持。</a:t>
            </a:r>
            <a:endParaRPr lang="en-US" sz="2400" dirty="0">
              <a:solidFill>
                <a:srgbClr val="100F0D"/>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44" name="TextBox 44"/>
          <p:cNvSpPr txBox="1"/>
          <p:nvPr/>
        </p:nvSpPr>
        <p:spPr>
          <a:xfrm>
            <a:off x="13101488" y="1799917"/>
            <a:ext cx="1052265" cy="877977"/>
          </a:xfrm>
          <a:prstGeom prst="rect">
            <a:avLst/>
          </a:prstGeom>
        </p:spPr>
        <p:txBody>
          <a:bodyPr lIns="0" tIns="0" rIns="0" bIns="0" rtlCol="0" anchor="t">
            <a:spAutoFit/>
          </a:bodyPr>
          <a:lstStyle/>
          <a:p>
            <a:pPr algn="ctr">
              <a:lnSpc>
                <a:spcPts val="7240"/>
              </a:lnSpc>
            </a:pPr>
            <a:r>
              <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45" name="TextBox 45"/>
          <p:cNvSpPr txBox="1"/>
          <p:nvPr/>
        </p:nvSpPr>
        <p:spPr>
          <a:xfrm>
            <a:off x="11923661" y="2880403"/>
            <a:ext cx="3023525" cy="1062608"/>
          </a:xfrm>
          <a:prstGeom prst="rect">
            <a:avLst/>
          </a:prstGeom>
        </p:spPr>
        <p:txBody>
          <a:bodyPr lIns="0" tIns="0" rIns="0" bIns="0" rtlCol="0" anchor="t">
            <a:spAutoFit/>
          </a:bodyPr>
          <a:lstStyle/>
          <a:p>
            <a:pPr algn="ctr">
              <a:lnSpc>
                <a:spcPts val="4370"/>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难点：数据处理与预测模型构建</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46" name="Group 46"/>
          <p:cNvGrpSpPr/>
          <p:nvPr/>
        </p:nvGrpSpPr>
        <p:grpSpPr>
          <a:xfrm>
            <a:off x="12584643" y="9198708"/>
            <a:ext cx="2639130" cy="488412"/>
            <a:chOff x="0" y="0"/>
            <a:chExt cx="806818" cy="149314"/>
          </a:xfrm>
        </p:grpSpPr>
        <p:sp>
          <p:nvSpPr>
            <p:cNvPr id="47" name="Freeform 47"/>
            <p:cNvSpPr/>
            <p:nvPr/>
          </p:nvSpPr>
          <p:spPr>
            <a:xfrm>
              <a:off x="0" y="0"/>
              <a:ext cx="806818" cy="149314"/>
            </a:xfrm>
            <a:custGeom>
              <a:avLst/>
              <a:gdLst/>
              <a:ahLst/>
              <a:cxnLst/>
              <a:rect l="l" t="t" r="r" b="b"/>
              <a:pathLst>
                <a:path w="806818" h="149314">
                  <a:moveTo>
                    <a:pt x="0" y="0"/>
                  </a:moveTo>
                  <a:lnTo>
                    <a:pt x="806818" y="0"/>
                  </a:lnTo>
                  <a:lnTo>
                    <a:pt x="806818" y="149314"/>
                  </a:lnTo>
                  <a:lnTo>
                    <a:pt x="0" y="149314"/>
                  </a:lnTo>
                  <a:close/>
                </a:path>
              </a:pathLst>
            </a:custGeom>
            <a:solidFill>
              <a:srgbClr val="1F367F"/>
            </a:solidFill>
          </p:spPr>
          <p:txBody>
            <a:bodyPr/>
            <a:lstStyle/>
            <a:p>
              <a:endParaRPr lang="en-US"/>
            </a:p>
          </p:txBody>
        </p:sp>
        <p:sp>
          <p:nvSpPr>
            <p:cNvPr id="48" name="TextBox 48"/>
            <p:cNvSpPr txBox="1"/>
            <p:nvPr/>
          </p:nvSpPr>
          <p:spPr>
            <a:xfrm>
              <a:off x="0" y="-57150"/>
              <a:ext cx="806818" cy="206464"/>
            </a:xfrm>
            <a:prstGeom prst="rect">
              <a:avLst/>
            </a:prstGeom>
          </p:spPr>
          <p:txBody>
            <a:bodyPr lIns="50800" tIns="50800" rIns="50800" bIns="50800" rtlCol="0" anchor="ctr"/>
            <a:lstStyle/>
            <a:p>
              <a:pPr algn="ctr">
                <a:lnSpc>
                  <a:spcPts val="3105"/>
                </a:lnSpc>
              </a:pPr>
            </a:p>
          </p:txBody>
        </p:sp>
      </p:grpSp>
      <p:sp>
        <p:nvSpPr>
          <p:cNvPr id="49" name="TextBox 49"/>
          <p:cNvSpPr txBox="1"/>
          <p:nvPr/>
        </p:nvSpPr>
        <p:spPr>
          <a:xfrm>
            <a:off x="12868667" y="9160698"/>
            <a:ext cx="2161994" cy="508889"/>
          </a:xfrm>
          <a:prstGeom prst="rect">
            <a:avLst/>
          </a:prstGeom>
        </p:spPr>
        <p:txBody>
          <a:bodyPr lIns="0" tIns="0" rIns="0" bIns="0" rtlCol="0" anchor="t">
            <a:spAutoFit/>
          </a:bodyPr>
          <a:lstStyle/>
          <a:p>
            <a:pPr algn="ctr">
              <a:lnSpc>
                <a:spcPts val="4230"/>
              </a:lnSpc>
            </a:pPr>
            <a:r>
              <a:rPr lang="en-US" sz="2800" b="1" dirty="0">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280K+</a:t>
            </a:r>
            <a:endParaRPr lang="en-US" sz="2800" b="1" dirty="0">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50" name="TextBox 50"/>
          <p:cNvSpPr txBox="1"/>
          <p:nvPr/>
        </p:nvSpPr>
        <p:spPr>
          <a:xfrm>
            <a:off x="14829673" y="1559614"/>
            <a:ext cx="1052265" cy="877977"/>
          </a:xfrm>
          <a:prstGeom prst="rect">
            <a:avLst/>
          </a:prstGeom>
        </p:spPr>
        <p:txBody>
          <a:bodyPr lIns="0" tIns="0" rIns="0" bIns="0" rtlCol="0" anchor="t">
            <a:spAutoFit/>
          </a:bodyPr>
          <a:lstStyle/>
          <a:p>
            <a:pPr algn="ctr">
              <a:lnSpc>
                <a:spcPts val="7240"/>
              </a:lnSpc>
            </a:pPr>
            <a:r>
              <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03</a:t>
            </a:r>
            <a:endParaRPr lang="en-US" sz="4795" b="1">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grpSp>
        <p:nvGrpSpPr>
          <p:cNvPr id="51" name="Group 51"/>
          <p:cNvGrpSpPr/>
          <p:nvPr/>
        </p:nvGrpSpPr>
        <p:grpSpPr>
          <a:xfrm>
            <a:off x="2274041" y="1941960"/>
            <a:ext cx="1205900" cy="1036320"/>
            <a:chOff x="0" y="0"/>
            <a:chExt cx="812800" cy="698500"/>
          </a:xfrm>
        </p:grpSpPr>
        <p:sp>
          <p:nvSpPr>
            <p:cNvPr id="52" name="Freeform 5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F367F"/>
            </a:solidFill>
            <a:ln cap="sq">
              <a:noFill/>
              <a:prstDash val="solid"/>
              <a:miter/>
            </a:ln>
          </p:spPr>
          <p:txBody>
            <a:bodyPr/>
            <a:lstStyle/>
            <a:p>
              <a:endParaRPr lang="en-US"/>
            </a:p>
          </p:txBody>
        </p:sp>
        <p:sp>
          <p:nvSpPr>
            <p:cNvPr id="53" name="TextBox 53"/>
            <p:cNvSpPr txBox="1"/>
            <p:nvPr/>
          </p:nvSpPr>
          <p:spPr>
            <a:xfrm>
              <a:off x="114300" y="-57150"/>
              <a:ext cx="584200" cy="755650"/>
            </a:xfrm>
            <a:prstGeom prst="rect">
              <a:avLst/>
            </a:prstGeom>
          </p:spPr>
          <p:txBody>
            <a:bodyPr lIns="50800" tIns="50800" rIns="50800" bIns="50800" rtlCol="0" anchor="ctr"/>
            <a:lstStyle/>
            <a:p>
              <a:pPr marL="0" lvl="0" indent="0" algn="ctr">
                <a:lnSpc>
                  <a:spcPts val="3105"/>
                </a:lnSpc>
                <a:spcBef>
                  <a:spcPct val="0"/>
                </a:spcBef>
              </a:pPr>
            </a:p>
          </p:txBody>
        </p:sp>
      </p:grpSp>
      <p:sp>
        <p:nvSpPr>
          <p:cNvPr id="54" name="TextBox 54"/>
          <p:cNvSpPr txBox="1"/>
          <p:nvPr/>
        </p:nvSpPr>
        <p:spPr>
          <a:xfrm>
            <a:off x="2351476" y="1949694"/>
            <a:ext cx="1052265" cy="877977"/>
          </a:xfrm>
          <a:prstGeom prst="rect">
            <a:avLst/>
          </a:prstGeom>
        </p:spPr>
        <p:txBody>
          <a:bodyPr lIns="0" tIns="0" rIns="0" bIns="0" rtlCol="0" anchor="t">
            <a:spAutoFit/>
          </a:bodyPr>
          <a:lstStyle/>
          <a:p>
            <a:pPr algn="ctr">
              <a:lnSpc>
                <a:spcPts val="7240"/>
              </a:lnSpc>
            </a:pPr>
            <a:r>
              <a:rPr lang="en-US" sz="4795" b="1" dirty="0">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rPr>
              <a:t>01</a:t>
            </a:r>
            <a:endParaRPr lang="en-US" sz="4795" b="1" dirty="0">
              <a:solidFill>
                <a:srgbClr val="FFFFFF"/>
              </a:solidFill>
              <a:latin typeface="Akzidenz-Grotesk Bold" panose="02000803050000020004"/>
              <a:ea typeface="Akzidenz-Grotesk Bold" panose="02000803050000020004"/>
              <a:cs typeface="Akzidenz-Grotesk Bold" panose="02000803050000020004"/>
              <a:sym typeface="Akzidenz-Grotesk Bold" panose="02000803050000020004"/>
            </a:endParaRPr>
          </a:p>
        </p:txBody>
      </p:sp>
      <p:sp>
        <p:nvSpPr>
          <p:cNvPr id="55" name="TextBox 55"/>
          <p:cNvSpPr txBox="1"/>
          <p:nvPr/>
        </p:nvSpPr>
        <p:spPr>
          <a:xfrm>
            <a:off x="1026530" y="2996032"/>
            <a:ext cx="3967885" cy="510158"/>
          </a:xfrm>
          <a:prstGeom prst="rect">
            <a:avLst/>
          </a:prstGeom>
        </p:spPr>
        <p:txBody>
          <a:bodyPr lIns="0" tIns="0" rIns="0" bIns="0" rtlCol="0" anchor="t">
            <a:spAutoFit/>
          </a:bodyPr>
          <a:lstStyle/>
          <a:p>
            <a:pPr algn="ctr">
              <a:lnSpc>
                <a:spcPts val="4370"/>
              </a:lnSpc>
            </a:pPr>
            <a:r>
              <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重点：数据整合与可视化</a:t>
            </a:r>
            <a:endParaRPr lang="en-US" sz="28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56" name="Freeform 22"/>
          <p:cNvSpPr/>
          <p:nvPr/>
        </p:nvSpPr>
        <p:spPr>
          <a:xfrm>
            <a:off x="15926061" y="266911"/>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59019"/>
            <a:ext cx="5315366" cy="688803"/>
            <a:chOff x="0" y="0"/>
            <a:chExt cx="1546395" cy="200393"/>
          </a:xfrm>
        </p:grpSpPr>
        <p:sp>
          <p:nvSpPr>
            <p:cNvPr id="3" name="Freeform 3"/>
            <p:cNvSpPr/>
            <p:nvPr/>
          </p:nvSpPr>
          <p:spPr>
            <a:xfrm>
              <a:off x="0" y="0"/>
              <a:ext cx="1546395" cy="200393"/>
            </a:xfrm>
            <a:custGeom>
              <a:avLst/>
              <a:gdLst/>
              <a:ahLst/>
              <a:cxnLst/>
              <a:rect l="l" t="t" r="r" b="b"/>
              <a:pathLst>
                <a:path w="1546395" h="200393">
                  <a:moveTo>
                    <a:pt x="0" y="0"/>
                  </a:moveTo>
                  <a:lnTo>
                    <a:pt x="1546395" y="0"/>
                  </a:lnTo>
                  <a:lnTo>
                    <a:pt x="1546395" y="200393"/>
                  </a:lnTo>
                  <a:lnTo>
                    <a:pt x="0" y="200393"/>
                  </a:lnTo>
                  <a:close/>
                </a:path>
              </a:pathLst>
            </a:custGeom>
            <a:solidFill>
              <a:srgbClr val="1F367F"/>
            </a:solidFill>
          </p:spPr>
          <p:txBody>
            <a:bodyPr/>
            <a:lstStyle/>
            <a:p>
              <a:endParaRPr lang="en-US"/>
            </a:p>
          </p:txBody>
        </p:sp>
        <p:sp>
          <p:nvSpPr>
            <p:cNvPr id="4" name="TextBox 4"/>
            <p:cNvSpPr txBox="1"/>
            <p:nvPr/>
          </p:nvSpPr>
          <p:spPr>
            <a:xfrm>
              <a:off x="0" y="-57150"/>
              <a:ext cx="1546395" cy="257543"/>
            </a:xfrm>
            <a:prstGeom prst="rect">
              <a:avLst/>
            </a:prstGeom>
          </p:spPr>
          <p:txBody>
            <a:bodyPr lIns="50800" tIns="50800" rIns="50800" bIns="50800" rtlCol="0" anchor="ctr"/>
            <a:lstStyle/>
            <a:p>
              <a:pPr algn="ctr">
                <a:lnSpc>
                  <a:spcPts val="3105"/>
                </a:lnSpc>
              </a:pPr>
            </a:p>
          </p:txBody>
        </p:sp>
      </p:grpSp>
      <p:grpSp>
        <p:nvGrpSpPr>
          <p:cNvPr id="5" name="Group 5"/>
          <p:cNvGrpSpPr/>
          <p:nvPr/>
        </p:nvGrpSpPr>
        <p:grpSpPr>
          <a:xfrm rot="-10800000">
            <a:off x="0" y="4683227"/>
            <a:ext cx="1753295" cy="5603773"/>
            <a:chOff x="0" y="0"/>
            <a:chExt cx="660400" cy="2110729"/>
          </a:xfrm>
        </p:grpSpPr>
        <p:sp>
          <p:nvSpPr>
            <p:cNvPr id="6" name="Freeform 6"/>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7" name="TextBox 7"/>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sp>
        <p:nvSpPr>
          <p:cNvPr id="10" name="TextBox 10"/>
          <p:cNvSpPr txBox="1"/>
          <p:nvPr/>
        </p:nvSpPr>
        <p:spPr>
          <a:xfrm>
            <a:off x="9525000" y="3863034"/>
            <a:ext cx="3920951" cy="2095540"/>
          </a:xfrm>
          <a:prstGeom prst="rect">
            <a:avLst/>
          </a:prstGeom>
        </p:spPr>
        <p:txBody>
          <a:bodyPr lIns="50800" tIns="50800" rIns="50800" bIns="50800" rtlCol="0" anchor="ctr"/>
          <a:lstStyle/>
          <a:p>
            <a:pPr algn="ctr">
              <a:lnSpc>
                <a:spcPts val="2160"/>
              </a:lnSpc>
            </a:pPr>
          </a:p>
        </p:txBody>
      </p:sp>
      <p:grpSp>
        <p:nvGrpSpPr>
          <p:cNvPr id="11" name="Group 11"/>
          <p:cNvGrpSpPr/>
          <p:nvPr/>
        </p:nvGrpSpPr>
        <p:grpSpPr>
          <a:xfrm>
            <a:off x="16362329" y="30447"/>
            <a:ext cx="1954246" cy="5978638"/>
            <a:chOff x="0" y="0"/>
            <a:chExt cx="660400" cy="2020366"/>
          </a:xfrm>
        </p:grpSpPr>
        <p:sp>
          <p:nvSpPr>
            <p:cNvPr id="12" name="Freeform 12"/>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FFFFFF">
                    <a:alpha val="8000"/>
                  </a:srgbClr>
                </a:gs>
              </a:gsLst>
              <a:lin ang="5400000"/>
            </a:gradFill>
            <a:ln cap="sq">
              <a:noFill/>
              <a:prstDash val="solid"/>
              <a:miter/>
            </a:ln>
          </p:spPr>
          <p:txBody>
            <a:bodyPr/>
            <a:lstStyle/>
            <a:p>
              <a:endParaRPr lang="en-US"/>
            </a:p>
          </p:txBody>
        </p:sp>
        <p:sp>
          <p:nvSpPr>
            <p:cNvPr id="13" name="TextBox 13"/>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4" name="Group 14"/>
          <p:cNvGrpSpPr/>
          <p:nvPr/>
        </p:nvGrpSpPr>
        <p:grpSpPr>
          <a:xfrm rot="-10800000">
            <a:off x="14675162" y="8347302"/>
            <a:ext cx="1307817" cy="2428047"/>
            <a:chOff x="0" y="0"/>
            <a:chExt cx="660400" cy="1226076"/>
          </a:xfrm>
        </p:grpSpPr>
        <p:sp>
          <p:nvSpPr>
            <p:cNvPr id="15" name="Freeform 15"/>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FFFFFF">
                    <a:alpha val="8000"/>
                  </a:srgbClr>
                </a:gs>
              </a:gsLst>
              <a:lin ang="5400000"/>
            </a:gradFill>
            <a:ln cap="sq">
              <a:noFill/>
              <a:prstDash val="solid"/>
              <a:miter/>
            </a:ln>
          </p:spPr>
          <p:txBody>
            <a:bodyPr/>
            <a:lstStyle/>
            <a:p>
              <a:endParaRPr lang="en-US"/>
            </a:p>
          </p:txBody>
        </p:sp>
        <p:sp>
          <p:nvSpPr>
            <p:cNvPr id="16" name="TextBox 16"/>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sp>
        <p:nvSpPr>
          <p:cNvPr id="20" name="TextBox 20"/>
          <p:cNvSpPr txBox="1"/>
          <p:nvPr/>
        </p:nvSpPr>
        <p:spPr>
          <a:xfrm>
            <a:off x="49617" y="1044261"/>
            <a:ext cx="7034618" cy="790575"/>
          </a:xfrm>
          <a:prstGeom prst="rect">
            <a:avLst/>
          </a:prstGeom>
        </p:spPr>
        <p:txBody>
          <a:bodyPr lIns="0" tIns="0" rIns="0" bIns="0" rtlCol="0" anchor="t">
            <a:spAutoFit/>
          </a:bodyPr>
          <a:lstStyle/>
          <a:p>
            <a:pPr algn="l">
              <a:lnSpc>
                <a:spcPts val="6240"/>
              </a:lnSpc>
            </a:pPr>
            <a:r>
              <a:rPr lang="en-US" sz="5200" b="1" dirty="0" err="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平台数据分析&amp;可视化</a:t>
            </a:r>
            <a:endParaRPr lang="en-US" sz="5200" b="1" dirty="0">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21" name="TextBox 21"/>
          <p:cNvSpPr txBox="1"/>
          <p:nvPr/>
        </p:nvSpPr>
        <p:spPr>
          <a:xfrm>
            <a:off x="-1" y="278677"/>
            <a:ext cx="4536325" cy="549783"/>
          </a:xfrm>
          <a:prstGeom prst="rect">
            <a:avLst/>
          </a:prstGeom>
        </p:spPr>
        <p:txBody>
          <a:bodyPr lIns="0" tIns="0" rIns="0" bIns="0" rtlCol="0" anchor="t">
            <a:spAutoFit/>
          </a:bodyPr>
          <a:lstStyle/>
          <a:p>
            <a:pPr marL="0" lvl="0" indent="0" algn="ctr">
              <a:lnSpc>
                <a:spcPts val="4355"/>
              </a:lnSpc>
              <a:spcBef>
                <a:spcPct val="0"/>
              </a:spcBef>
            </a:pPr>
            <a:r>
              <a:rPr lang="en-US" sz="3300" b="1" dirty="0" err="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第二部分：模块一</a:t>
            </a:r>
            <a:endParaRPr lang="en-US" sz="3300" b="1" dirty="0">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26" name="Freeform 22"/>
          <p:cNvSpPr/>
          <p:nvPr/>
        </p:nvSpPr>
        <p:spPr>
          <a:xfrm>
            <a:off x="16587187" y="206959"/>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txBody>
          <a:bodyPr/>
          <a:lstStyle/>
          <a:p>
            <a:endParaRPr lang="en-US"/>
          </a:p>
        </p:txBody>
      </p:sp>
      <p:pic>
        <p:nvPicPr>
          <p:cNvPr id="31" name="图片 30"/>
          <p:cNvPicPr>
            <a:picLocks noChangeAspect="1"/>
          </p:cNvPicPr>
          <p:nvPr/>
        </p:nvPicPr>
        <p:blipFill>
          <a:blip r:embed="rId2"/>
          <a:stretch>
            <a:fillRect/>
          </a:stretch>
        </p:blipFill>
        <p:spPr>
          <a:xfrm>
            <a:off x="7540760" y="664217"/>
            <a:ext cx="3766583" cy="2390775"/>
          </a:xfrm>
          <a:prstGeom prst="rect">
            <a:avLst/>
          </a:prstGeom>
        </p:spPr>
      </p:pic>
      <p:sp>
        <p:nvSpPr>
          <p:cNvPr id="32" name="标注: 左右箭头 31"/>
          <p:cNvSpPr/>
          <p:nvPr/>
        </p:nvSpPr>
        <p:spPr>
          <a:xfrm>
            <a:off x="12154143" y="4352353"/>
            <a:ext cx="1216152" cy="1302436"/>
          </a:xfrm>
          <a:prstGeom prst="lef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片 32"/>
          <p:cNvPicPr>
            <a:picLocks noChangeAspect="1"/>
          </p:cNvPicPr>
          <p:nvPr/>
        </p:nvPicPr>
        <p:blipFill>
          <a:blip r:embed="rId3"/>
          <a:stretch>
            <a:fillRect/>
          </a:stretch>
        </p:blipFill>
        <p:spPr>
          <a:xfrm>
            <a:off x="637636" y="3808183"/>
            <a:ext cx="3817985" cy="2390775"/>
          </a:xfrm>
          <a:prstGeom prst="rect">
            <a:avLst/>
          </a:prstGeom>
        </p:spPr>
      </p:pic>
      <p:sp>
        <p:nvSpPr>
          <p:cNvPr id="34" name="标注: 左右箭头 33"/>
          <p:cNvSpPr/>
          <p:nvPr/>
        </p:nvSpPr>
        <p:spPr>
          <a:xfrm>
            <a:off x="5203226" y="4334407"/>
            <a:ext cx="1216152" cy="1302436"/>
          </a:xfrm>
          <a:prstGeom prst="lef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图片 34"/>
          <p:cNvPicPr>
            <a:picLocks noChangeAspect="1"/>
          </p:cNvPicPr>
          <p:nvPr/>
        </p:nvPicPr>
        <p:blipFill>
          <a:blip r:embed="rId4"/>
          <a:stretch>
            <a:fillRect/>
          </a:stretch>
        </p:blipFill>
        <p:spPr>
          <a:xfrm>
            <a:off x="10929517" y="7689709"/>
            <a:ext cx="3817986" cy="2390775"/>
          </a:xfrm>
          <a:prstGeom prst="rect">
            <a:avLst/>
          </a:prstGeom>
        </p:spPr>
      </p:pic>
      <p:pic>
        <p:nvPicPr>
          <p:cNvPr id="36" name="图片 35"/>
          <p:cNvPicPr>
            <a:picLocks noChangeAspect="1"/>
          </p:cNvPicPr>
          <p:nvPr/>
        </p:nvPicPr>
        <p:blipFill>
          <a:blip r:embed="rId5"/>
          <a:stretch>
            <a:fillRect/>
          </a:stretch>
        </p:blipFill>
        <p:spPr>
          <a:xfrm>
            <a:off x="3326211" y="7706918"/>
            <a:ext cx="3817985" cy="2385154"/>
          </a:xfrm>
          <a:prstGeom prst="rect">
            <a:avLst/>
          </a:prstGeom>
        </p:spPr>
      </p:pic>
      <p:pic>
        <p:nvPicPr>
          <p:cNvPr id="37" name="图片 36"/>
          <p:cNvPicPr>
            <a:picLocks noChangeAspect="1"/>
          </p:cNvPicPr>
          <p:nvPr/>
        </p:nvPicPr>
        <p:blipFill>
          <a:blip r:embed="rId6"/>
          <a:stretch>
            <a:fillRect/>
          </a:stretch>
        </p:blipFill>
        <p:spPr>
          <a:xfrm>
            <a:off x="13787785" y="3793048"/>
            <a:ext cx="3817985" cy="2385154"/>
          </a:xfrm>
          <a:prstGeom prst="rect">
            <a:avLst/>
          </a:prstGeom>
        </p:spPr>
      </p:pic>
      <p:sp>
        <p:nvSpPr>
          <p:cNvPr id="39" name="箭头: 圆角右 38"/>
          <p:cNvSpPr/>
          <p:nvPr/>
        </p:nvSpPr>
        <p:spPr>
          <a:xfrm rot="16200000" flipH="1">
            <a:off x="3869147" y="357202"/>
            <a:ext cx="1602952" cy="4616844"/>
          </a:xfrm>
          <a:prstGeom prst="bentArrow">
            <a:avLst>
              <a:gd name="adj1" fmla="val 6138"/>
              <a:gd name="adj2" fmla="val 6335"/>
              <a:gd name="adj3" fmla="val 25000"/>
              <a:gd name="adj4" fmla="val 43750"/>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箭头: 圆角右 39"/>
          <p:cNvSpPr/>
          <p:nvPr/>
        </p:nvSpPr>
        <p:spPr>
          <a:xfrm rot="10800000" flipH="1">
            <a:off x="2505327" y="5927163"/>
            <a:ext cx="820884" cy="2833569"/>
          </a:xfrm>
          <a:prstGeom prst="bentArrow">
            <a:avLst>
              <a:gd name="adj1" fmla="val 12670"/>
              <a:gd name="adj2" fmla="val 6335"/>
              <a:gd name="adj3" fmla="val 25000"/>
              <a:gd name="adj4" fmla="val 43750"/>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1" name="箭头: 圆角右 40"/>
          <p:cNvSpPr/>
          <p:nvPr/>
        </p:nvSpPr>
        <p:spPr>
          <a:xfrm rot="5400000" flipH="1">
            <a:off x="14081005" y="6952996"/>
            <a:ext cx="2833567" cy="1500576"/>
          </a:xfrm>
          <a:prstGeom prst="bentArrow">
            <a:avLst>
              <a:gd name="adj1" fmla="val 6138"/>
              <a:gd name="adj2" fmla="val 6335"/>
              <a:gd name="adj3" fmla="val 25000"/>
              <a:gd name="adj4" fmla="val 43750"/>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2" name="箭头: 圆角右 41"/>
          <p:cNvSpPr/>
          <p:nvPr/>
        </p:nvSpPr>
        <p:spPr>
          <a:xfrm flipH="1">
            <a:off x="12739608" y="1711488"/>
            <a:ext cx="3461738" cy="2107934"/>
          </a:xfrm>
          <a:prstGeom prst="bentArrow">
            <a:avLst>
              <a:gd name="adj1" fmla="val 6138"/>
              <a:gd name="adj2" fmla="val 6335"/>
              <a:gd name="adj3" fmla="val 25000"/>
              <a:gd name="adj4" fmla="val 43750"/>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pic>
        <p:nvPicPr>
          <p:cNvPr id="43" name="图片 42"/>
          <p:cNvPicPr>
            <a:picLocks noChangeAspect="1"/>
          </p:cNvPicPr>
          <p:nvPr/>
        </p:nvPicPr>
        <p:blipFill>
          <a:blip r:embed="rId7"/>
          <a:stretch>
            <a:fillRect/>
          </a:stretch>
        </p:blipFill>
        <p:spPr>
          <a:xfrm>
            <a:off x="7540759" y="3837318"/>
            <a:ext cx="3766584" cy="2095540"/>
          </a:xfrm>
          <a:prstGeom prst="rect">
            <a:avLst/>
          </a:prstGeom>
        </p:spPr>
      </p:pic>
      <p:sp>
        <p:nvSpPr>
          <p:cNvPr id="45" name="箭头: 右 44"/>
          <p:cNvSpPr/>
          <p:nvPr/>
        </p:nvSpPr>
        <p:spPr>
          <a:xfrm>
            <a:off x="7245266" y="8657954"/>
            <a:ext cx="3611911" cy="295546"/>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Freeform 24"/>
          <p:cNvSpPr/>
          <p:nvPr/>
        </p:nvSpPr>
        <p:spPr>
          <a:xfrm>
            <a:off x="3197860" y="7073265"/>
            <a:ext cx="4271010" cy="581660"/>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p>
            <a:pPr>
              <a:spcBef>
                <a:spcPct val="0"/>
              </a:spcBef>
            </a:pPr>
            <a:r>
              <a:rPr lang="zh-CN" altLang="en-US" sz="2000" b="1" dirty="0">
                <a:ea typeface="思源黑体 2 Bold" panose="020B0800000000000000" charset="-122"/>
              </a:rPr>
              <a:t>一天各时间段平台的访问数量</a:t>
            </a:r>
            <a:endParaRPr lang="en-US" altLang="zh-CN" sz="2000" b="1" dirty="0">
              <a:ea typeface="思源黑体 2 Bold" panose="020B0800000000000000" charset="-122"/>
            </a:endParaRPr>
          </a:p>
        </p:txBody>
      </p:sp>
      <p:sp>
        <p:nvSpPr>
          <p:cNvPr id="8" name="Freeform 24"/>
          <p:cNvSpPr/>
          <p:nvPr/>
        </p:nvSpPr>
        <p:spPr>
          <a:xfrm>
            <a:off x="13719642" y="6439083"/>
            <a:ext cx="3886200" cy="581686"/>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开源项目引用次数及时间</a:t>
            </a:r>
            <a:endParaRPr lang="zh-CN" altLang="en-US" sz="2000" b="1" dirty="0">
              <a:ea typeface="思源黑体 2 Bold" panose="020B0800000000000000" charset="-122"/>
            </a:endParaRPr>
          </a:p>
        </p:txBody>
      </p:sp>
      <p:sp>
        <p:nvSpPr>
          <p:cNvPr id="9" name="Freeform 24"/>
          <p:cNvSpPr/>
          <p:nvPr/>
        </p:nvSpPr>
        <p:spPr>
          <a:xfrm>
            <a:off x="7245182" y="6210483"/>
            <a:ext cx="3886200" cy="581686"/>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今日新用户数和当前活跃人数</a:t>
            </a:r>
            <a:endParaRPr lang="en-US" sz="2000" b="1" dirty="0">
              <a:ea typeface="思源黑体 2 Bold" panose="020B0800000000000000" charset="-122"/>
            </a:endParaRPr>
          </a:p>
        </p:txBody>
      </p:sp>
      <p:sp>
        <p:nvSpPr>
          <p:cNvPr id="17" name="Freeform 24"/>
          <p:cNvSpPr/>
          <p:nvPr/>
        </p:nvSpPr>
        <p:spPr>
          <a:xfrm>
            <a:off x="533232" y="6439083"/>
            <a:ext cx="3886200" cy="581686"/>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展示每年平台用户总数</a:t>
            </a:r>
            <a:endParaRPr lang="zh-CN" altLang="en-US" sz="2000" b="1" dirty="0">
              <a:ea typeface="思源黑体 2 Bold" panose="020B0800000000000000" charset="-122"/>
            </a:endParaRPr>
          </a:p>
        </p:txBody>
      </p:sp>
      <p:sp>
        <p:nvSpPr>
          <p:cNvPr id="18" name="Freeform 24"/>
          <p:cNvSpPr/>
          <p:nvPr/>
        </p:nvSpPr>
        <p:spPr>
          <a:xfrm>
            <a:off x="11429832" y="7097578"/>
            <a:ext cx="3886200" cy="581686"/>
          </a:xfrm>
          <a:custGeom>
            <a:avLst/>
            <a:gdLst/>
            <a:ahLst/>
            <a:cxnLst/>
            <a:rect l="l" t="t" r="r" b="b"/>
            <a:pathLst>
              <a:path w="1022140" h="161080">
                <a:moveTo>
                  <a:pt x="0" y="0"/>
                </a:moveTo>
                <a:lnTo>
                  <a:pt x="1022140" y="0"/>
                </a:lnTo>
                <a:lnTo>
                  <a:pt x="1022140" y="161080"/>
                </a:lnTo>
                <a:lnTo>
                  <a:pt x="0" y="161080"/>
                </a:lnTo>
                <a:close/>
              </a:path>
            </a:pathLst>
          </a:custGeom>
          <a:solidFill>
            <a:schemeClr val="bg1"/>
          </a:solidFill>
        </p:spPr>
        <p:txBody>
          <a:bodyPr/>
          <a:lstStyle/>
          <a:p>
            <a:pPr>
              <a:spcBef>
                <a:spcPct val="0"/>
              </a:spcBef>
            </a:pPr>
            <a:r>
              <a:rPr lang="zh-CN" altLang="en-US" sz="2000" b="1" dirty="0">
                <a:ea typeface="思源黑体 2 Bold" panose="020B0800000000000000" charset="-122"/>
              </a:rPr>
              <a:t>性别比例以及年龄分布</a:t>
            </a:r>
            <a:endParaRPr lang="en-US" sz="2000" b="1" dirty="0">
              <a:ea typeface="思源黑体 2 Bold" panose="020B08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10800000">
            <a:off x="0" y="4683227"/>
            <a:ext cx="1753295" cy="5603773"/>
            <a:chOff x="0" y="0"/>
            <a:chExt cx="660400" cy="2110729"/>
          </a:xfrm>
        </p:grpSpPr>
        <p:sp>
          <p:nvSpPr>
            <p:cNvPr id="5" name="Freeform 5"/>
            <p:cNvSpPr/>
            <p:nvPr/>
          </p:nvSpPr>
          <p:spPr>
            <a:xfrm>
              <a:off x="0" y="0"/>
              <a:ext cx="660400" cy="2110729"/>
            </a:xfrm>
            <a:custGeom>
              <a:avLst/>
              <a:gdLst/>
              <a:ahLst/>
              <a:cxnLst/>
              <a:rect l="l" t="t" r="r" b="b"/>
              <a:pathLst>
                <a:path w="660400" h="2110729">
                  <a:moveTo>
                    <a:pt x="220252" y="2091661"/>
                  </a:moveTo>
                  <a:cubicBezTo>
                    <a:pt x="254109" y="2103174"/>
                    <a:pt x="292600" y="2110729"/>
                    <a:pt x="330378" y="2110729"/>
                  </a:cubicBezTo>
                  <a:cubicBezTo>
                    <a:pt x="368157" y="2110729"/>
                    <a:pt x="404509" y="2104253"/>
                    <a:pt x="438009" y="2092739"/>
                  </a:cubicBezTo>
                  <a:cubicBezTo>
                    <a:pt x="438723" y="2092379"/>
                    <a:pt x="439435" y="2092379"/>
                    <a:pt x="440148" y="2092020"/>
                  </a:cubicBezTo>
                  <a:cubicBezTo>
                    <a:pt x="565955" y="2045964"/>
                    <a:pt x="658618" y="1924351"/>
                    <a:pt x="660400" y="1753397"/>
                  </a:cubicBezTo>
                  <a:lnTo>
                    <a:pt x="660400" y="0"/>
                  </a:lnTo>
                  <a:lnTo>
                    <a:pt x="0" y="0"/>
                  </a:lnTo>
                  <a:lnTo>
                    <a:pt x="0" y="1752096"/>
                  </a:lnTo>
                  <a:cubicBezTo>
                    <a:pt x="1782" y="1925070"/>
                    <a:pt x="93019" y="2046685"/>
                    <a:pt x="220252" y="2091661"/>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6" name="TextBox 6"/>
            <p:cNvSpPr txBox="1"/>
            <p:nvPr/>
          </p:nvSpPr>
          <p:spPr>
            <a:xfrm>
              <a:off x="0" y="-57150"/>
              <a:ext cx="660400" cy="2040879"/>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7" name="Group 7"/>
          <p:cNvGrpSpPr/>
          <p:nvPr/>
        </p:nvGrpSpPr>
        <p:grpSpPr>
          <a:xfrm>
            <a:off x="16362329" y="30447"/>
            <a:ext cx="1954246" cy="5978638"/>
            <a:chOff x="0" y="0"/>
            <a:chExt cx="660400" cy="2020366"/>
          </a:xfrm>
        </p:grpSpPr>
        <p:sp>
          <p:nvSpPr>
            <p:cNvPr id="8" name="Freeform 8"/>
            <p:cNvSpPr/>
            <p:nvPr/>
          </p:nvSpPr>
          <p:spPr>
            <a:xfrm>
              <a:off x="0" y="0"/>
              <a:ext cx="660400" cy="2020366"/>
            </a:xfrm>
            <a:custGeom>
              <a:avLst/>
              <a:gdLst/>
              <a:ahLst/>
              <a:cxnLst/>
              <a:rect l="l" t="t" r="r" b="b"/>
              <a:pathLst>
                <a:path w="660400" h="2020366">
                  <a:moveTo>
                    <a:pt x="220252" y="2001297"/>
                  </a:moveTo>
                  <a:cubicBezTo>
                    <a:pt x="254109" y="2012811"/>
                    <a:pt x="292600" y="2020366"/>
                    <a:pt x="330378" y="2020366"/>
                  </a:cubicBezTo>
                  <a:cubicBezTo>
                    <a:pt x="368157" y="2020366"/>
                    <a:pt x="404509" y="2013889"/>
                    <a:pt x="438009" y="2002375"/>
                  </a:cubicBezTo>
                  <a:cubicBezTo>
                    <a:pt x="438723" y="2002016"/>
                    <a:pt x="439435" y="2002016"/>
                    <a:pt x="440148" y="2001657"/>
                  </a:cubicBezTo>
                  <a:cubicBezTo>
                    <a:pt x="565955" y="1955601"/>
                    <a:pt x="658618" y="1833987"/>
                    <a:pt x="660400" y="1665041"/>
                  </a:cubicBezTo>
                  <a:lnTo>
                    <a:pt x="660400" y="0"/>
                  </a:lnTo>
                  <a:lnTo>
                    <a:pt x="0" y="0"/>
                  </a:lnTo>
                  <a:lnTo>
                    <a:pt x="0" y="1663805"/>
                  </a:lnTo>
                  <a:cubicBezTo>
                    <a:pt x="1782" y="1834706"/>
                    <a:pt x="93019" y="1956321"/>
                    <a:pt x="220252" y="2001297"/>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9" name="TextBox 9"/>
            <p:cNvSpPr txBox="1"/>
            <p:nvPr/>
          </p:nvSpPr>
          <p:spPr>
            <a:xfrm>
              <a:off x="0" y="-57150"/>
              <a:ext cx="660400" cy="195051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0" name="Group 10"/>
          <p:cNvGrpSpPr/>
          <p:nvPr/>
        </p:nvGrpSpPr>
        <p:grpSpPr>
          <a:xfrm rot="-10800000">
            <a:off x="15054512" y="7858953"/>
            <a:ext cx="1307817" cy="2428047"/>
            <a:chOff x="0" y="0"/>
            <a:chExt cx="660400" cy="1226076"/>
          </a:xfrm>
        </p:grpSpPr>
        <p:sp>
          <p:nvSpPr>
            <p:cNvPr id="11" name="Freeform 11"/>
            <p:cNvSpPr/>
            <p:nvPr/>
          </p:nvSpPr>
          <p:spPr>
            <a:xfrm>
              <a:off x="0" y="0"/>
              <a:ext cx="660400" cy="1226076"/>
            </a:xfrm>
            <a:custGeom>
              <a:avLst/>
              <a:gdLst/>
              <a:ahLst/>
              <a:cxnLst/>
              <a:rect l="l" t="t" r="r" b="b"/>
              <a:pathLst>
                <a:path w="660400" h="1226076">
                  <a:moveTo>
                    <a:pt x="220252" y="1207006"/>
                  </a:moveTo>
                  <a:cubicBezTo>
                    <a:pt x="254109" y="1218520"/>
                    <a:pt x="292600" y="1226076"/>
                    <a:pt x="330378" y="1226076"/>
                  </a:cubicBezTo>
                  <a:cubicBezTo>
                    <a:pt x="368157" y="1226076"/>
                    <a:pt x="404509" y="1219599"/>
                    <a:pt x="438009" y="1208085"/>
                  </a:cubicBezTo>
                  <a:cubicBezTo>
                    <a:pt x="438723" y="1207725"/>
                    <a:pt x="439435" y="1207725"/>
                    <a:pt x="440148" y="1207366"/>
                  </a:cubicBezTo>
                  <a:cubicBezTo>
                    <a:pt x="565955" y="1161311"/>
                    <a:pt x="658618" y="1039697"/>
                    <a:pt x="660400" y="888394"/>
                  </a:cubicBezTo>
                  <a:lnTo>
                    <a:pt x="660400" y="0"/>
                  </a:lnTo>
                  <a:lnTo>
                    <a:pt x="0" y="0"/>
                  </a:lnTo>
                  <a:lnTo>
                    <a:pt x="0" y="887734"/>
                  </a:lnTo>
                  <a:cubicBezTo>
                    <a:pt x="1782" y="1040415"/>
                    <a:pt x="93019" y="1162031"/>
                    <a:pt x="220252" y="1207006"/>
                  </a:cubicBezTo>
                  <a:close/>
                </a:path>
              </a:pathLst>
            </a:custGeom>
            <a:gradFill rotWithShape="1">
              <a:gsLst>
                <a:gs pos="0">
                  <a:srgbClr val="1F367F">
                    <a:alpha val="0"/>
                  </a:srgbClr>
                </a:gs>
                <a:gs pos="100000">
                  <a:srgbClr val="1F367F">
                    <a:alpha val="8000"/>
                  </a:srgbClr>
                </a:gs>
              </a:gsLst>
              <a:lin ang="5400000"/>
            </a:gradFill>
            <a:ln cap="sq">
              <a:noFill/>
              <a:prstDash val="solid"/>
              <a:miter/>
            </a:ln>
          </p:spPr>
          <p:txBody>
            <a:bodyPr/>
            <a:lstStyle/>
            <a:p>
              <a:endParaRPr lang="en-US"/>
            </a:p>
          </p:txBody>
        </p:sp>
        <p:sp>
          <p:nvSpPr>
            <p:cNvPr id="12" name="TextBox 12"/>
            <p:cNvSpPr txBox="1"/>
            <p:nvPr/>
          </p:nvSpPr>
          <p:spPr>
            <a:xfrm>
              <a:off x="0" y="-57150"/>
              <a:ext cx="660400" cy="1156226"/>
            </a:xfrm>
            <a:prstGeom prst="rect">
              <a:avLst/>
            </a:prstGeom>
          </p:spPr>
          <p:txBody>
            <a:bodyPr lIns="50800" tIns="50800" rIns="50800" bIns="50800" rtlCol="0" anchor="ctr"/>
            <a:lstStyle/>
            <a:p>
              <a:pPr marL="0" lvl="0" indent="0" algn="ctr">
                <a:lnSpc>
                  <a:spcPts val="3105"/>
                </a:lnSpc>
                <a:spcBef>
                  <a:spcPct val="0"/>
                </a:spcBef>
              </a:pPr>
            </a:p>
          </p:txBody>
        </p:sp>
      </p:grpSp>
      <p:grpSp>
        <p:nvGrpSpPr>
          <p:cNvPr id="13" name="Group 13"/>
          <p:cNvGrpSpPr/>
          <p:nvPr/>
        </p:nvGrpSpPr>
        <p:grpSpPr>
          <a:xfrm>
            <a:off x="7315200" y="2227580"/>
            <a:ext cx="10259695" cy="2346325"/>
            <a:chOff x="0" y="0"/>
            <a:chExt cx="1843388" cy="1094044"/>
          </a:xfrm>
        </p:grpSpPr>
        <p:sp>
          <p:nvSpPr>
            <p:cNvPr id="14" name="Freeform 14"/>
            <p:cNvSpPr/>
            <p:nvPr/>
          </p:nvSpPr>
          <p:spPr>
            <a:xfrm>
              <a:off x="0" y="0"/>
              <a:ext cx="1843387" cy="1094044"/>
            </a:xfrm>
            <a:custGeom>
              <a:avLst/>
              <a:gdLst/>
              <a:ahLst/>
              <a:cxnLst/>
              <a:rect l="l" t="t" r="r" b="b"/>
              <a:pathLst>
                <a:path w="1843387" h="1094044">
                  <a:moveTo>
                    <a:pt x="0" y="0"/>
                  </a:moveTo>
                  <a:lnTo>
                    <a:pt x="1843387" y="0"/>
                  </a:lnTo>
                  <a:lnTo>
                    <a:pt x="1843387" y="1094044"/>
                  </a:lnTo>
                  <a:lnTo>
                    <a:pt x="0" y="1094044"/>
                  </a:lnTo>
                  <a:close/>
                </a:path>
              </a:pathLst>
            </a:custGeom>
            <a:solidFill>
              <a:srgbClr val="1F367F"/>
            </a:solidFill>
            <a:ln cap="sq">
              <a:noFill/>
              <a:prstDash val="solid"/>
              <a:miter/>
            </a:ln>
          </p:spPr>
          <p:txBody>
            <a:bodyPr/>
            <a:lstStyle/>
            <a:p>
              <a:endParaRPr lang="en-US"/>
            </a:p>
          </p:txBody>
        </p:sp>
        <p:sp>
          <p:nvSpPr>
            <p:cNvPr id="15" name="TextBox 15"/>
            <p:cNvSpPr txBox="1"/>
            <p:nvPr/>
          </p:nvSpPr>
          <p:spPr>
            <a:xfrm>
              <a:off x="0" y="-57150"/>
              <a:ext cx="1843388" cy="1151194"/>
            </a:xfrm>
            <a:prstGeom prst="rect">
              <a:avLst/>
            </a:prstGeom>
          </p:spPr>
          <p:txBody>
            <a:bodyPr lIns="50800" tIns="50800" rIns="50800" bIns="50800" rtlCol="0" anchor="ctr"/>
            <a:lstStyle/>
            <a:p>
              <a:pPr marL="0" lvl="0" indent="0" algn="ctr">
                <a:lnSpc>
                  <a:spcPts val="2660"/>
                </a:lnSpc>
                <a:spcBef>
                  <a:spcPct val="0"/>
                </a:spcBef>
              </a:pPr>
            </a:p>
          </p:txBody>
        </p:sp>
      </p:grpSp>
      <p:sp>
        <p:nvSpPr>
          <p:cNvPr id="16" name="TextBox 16"/>
          <p:cNvSpPr txBox="1"/>
          <p:nvPr/>
        </p:nvSpPr>
        <p:spPr>
          <a:xfrm>
            <a:off x="5244699" y="929577"/>
            <a:ext cx="6413602" cy="790575"/>
          </a:xfrm>
          <a:prstGeom prst="rect">
            <a:avLst/>
          </a:prstGeom>
        </p:spPr>
        <p:txBody>
          <a:bodyPr lIns="0" tIns="0" rIns="0" bIns="0" rtlCol="0" anchor="t">
            <a:spAutoFit/>
          </a:bodyPr>
          <a:lstStyle/>
          <a:p>
            <a:pPr algn="l">
              <a:lnSpc>
                <a:spcPts val="6240"/>
              </a:lnSpc>
            </a:pPr>
            <a:r>
              <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用户行为数据可视化</a:t>
            </a:r>
            <a:endParaRPr lang="en-US" sz="5200" b="1">
              <a:solidFill>
                <a:srgbClr val="100F0D"/>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17" name="TextBox 17"/>
          <p:cNvSpPr txBox="1"/>
          <p:nvPr/>
        </p:nvSpPr>
        <p:spPr>
          <a:xfrm>
            <a:off x="183246" y="814174"/>
            <a:ext cx="1949648"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第二章节</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18" name="TextBox 18"/>
          <p:cNvSpPr txBox="1"/>
          <p:nvPr/>
        </p:nvSpPr>
        <p:spPr>
          <a:xfrm>
            <a:off x="9623425" y="2331085"/>
            <a:ext cx="6944995" cy="2153285"/>
          </a:xfrm>
          <a:prstGeom prst="rect">
            <a:avLst/>
          </a:prstGeom>
        </p:spPr>
        <p:txBody>
          <a:bodyPr wrap="square" lIns="0" tIns="0" rIns="0" bIns="0" rtlCol="0" anchor="t">
            <a:noAutofit/>
          </a:bodyPr>
          <a:lstStyle/>
          <a:p>
            <a:pPr algn="just">
              <a:lnSpc>
                <a:spcPts val="2855"/>
              </a:lnSpc>
            </a:pPr>
            <a:r>
              <a:rPr lang="zh-CN" altLang="en-US" sz="2000" dirty="0">
                <a:solidFill>
                  <a:schemeClr val="bg1"/>
                </a:solidFill>
              </a:rPr>
              <a:t>热力柱状图能够以直观、清晰的方式展示平台用户数据的行为模式，发现用户活跃时间，分析周内行为差异，异常数据监控，提高管理决策支持，支持预测和趋势分析，能够深度挖掘用户行为背后的规律，为平台运营提供科学决策依据。柱状的高度同时也代表着地区的用户数据差距。</a:t>
            </a:r>
            <a:endParaRPr lang="en-US" sz="2000" dirty="0">
              <a:solidFill>
                <a:schemeClr val="bg1"/>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20" name="Group 20"/>
          <p:cNvGrpSpPr/>
          <p:nvPr/>
        </p:nvGrpSpPr>
        <p:grpSpPr>
          <a:xfrm>
            <a:off x="876648" y="861799"/>
            <a:ext cx="3961977" cy="882904"/>
            <a:chOff x="0" y="0"/>
            <a:chExt cx="1152655" cy="256863"/>
          </a:xfrm>
        </p:grpSpPr>
        <p:sp>
          <p:nvSpPr>
            <p:cNvPr id="21" name="Freeform 21"/>
            <p:cNvSpPr/>
            <p:nvPr/>
          </p:nvSpPr>
          <p:spPr>
            <a:xfrm>
              <a:off x="0" y="0"/>
              <a:ext cx="1152655" cy="256863"/>
            </a:xfrm>
            <a:custGeom>
              <a:avLst/>
              <a:gdLst/>
              <a:ahLst/>
              <a:cxnLst/>
              <a:rect l="l" t="t" r="r" b="b"/>
              <a:pathLst>
                <a:path w="1152655" h="256863">
                  <a:moveTo>
                    <a:pt x="0" y="0"/>
                  </a:moveTo>
                  <a:lnTo>
                    <a:pt x="1152655" y="0"/>
                  </a:lnTo>
                  <a:lnTo>
                    <a:pt x="1152655" y="256863"/>
                  </a:lnTo>
                  <a:lnTo>
                    <a:pt x="0" y="256863"/>
                  </a:lnTo>
                  <a:close/>
                </a:path>
              </a:pathLst>
            </a:custGeom>
            <a:solidFill>
              <a:srgbClr val="1F367F"/>
            </a:solidFill>
          </p:spPr>
          <p:txBody>
            <a:bodyPr/>
            <a:lstStyle/>
            <a:p>
              <a:endParaRPr lang="en-US"/>
            </a:p>
          </p:txBody>
        </p:sp>
        <p:sp>
          <p:nvSpPr>
            <p:cNvPr id="22" name="TextBox 22"/>
            <p:cNvSpPr txBox="1"/>
            <p:nvPr/>
          </p:nvSpPr>
          <p:spPr>
            <a:xfrm>
              <a:off x="0" y="-57150"/>
              <a:ext cx="1152655" cy="314013"/>
            </a:xfrm>
            <a:prstGeom prst="rect">
              <a:avLst/>
            </a:prstGeom>
          </p:spPr>
          <p:txBody>
            <a:bodyPr lIns="50800" tIns="50800" rIns="50800" bIns="50800" rtlCol="0" anchor="ctr"/>
            <a:lstStyle/>
            <a:p>
              <a:pPr algn="ctr">
                <a:lnSpc>
                  <a:spcPts val="3105"/>
                </a:lnSpc>
              </a:pPr>
            </a:p>
          </p:txBody>
        </p:sp>
      </p:grpSp>
      <p:sp>
        <p:nvSpPr>
          <p:cNvPr id="23" name="TextBox 23"/>
          <p:cNvSpPr txBox="1"/>
          <p:nvPr/>
        </p:nvSpPr>
        <p:spPr>
          <a:xfrm>
            <a:off x="528227" y="958383"/>
            <a:ext cx="4536325" cy="549783"/>
          </a:xfrm>
          <a:prstGeom prst="rect">
            <a:avLst/>
          </a:prstGeom>
        </p:spPr>
        <p:txBody>
          <a:bodyPr lIns="0" tIns="0" rIns="0" bIns="0" rtlCol="0" anchor="t">
            <a:spAutoFit/>
          </a:bodyPr>
          <a:lstStyle/>
          <a:p>
            <a:pPr marL="0" lvl="0" indent="0" algn="ctr">
              <a:lnSpc>
                <a:spcPts val="4355"/>
              </a:lnSpc>
              <a:spcBef>
                <a:spcPct val="0"/>
              </a:spcBef>
            </a:pPr>
            <a:r>
              <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rPr>
              <a:t>第二部分：模块二</a:t>
            </a:r>
            <a:endParaRPr lang="en-US" sz="3300" b="1">
              <a:solidFill>
                <a:srgbClr val="FFFFFF"/>
              </a:solidFill>
              <a:latin typeface="思源黑体 1 Medium" panose="020B0600000000000000" charset="-122"/>
              <a:ea typeface="思源黑体 1 Medium" panose="020B0600000000000000" charset="-122"/>
              <a:cs typeface="思源黑体 1 Medium" panose="020B0600000000000000" charset="-122"/>
              <a:sym typeface="思源黑体 1 Medium" panose="020B0600000000000000" charset="-122"/>
            </a:endParaRPr>
          </a:p>
        </p:txBody>
      </p:sp>
      <p:sp>
        <p:nvSpPr>
          <p:cNvPr id="24" name="Freeform 22"/>
          <p:cNvSpPr/>
          <p:nvPr/>
        </p:nvSpPr>
        <p:spPr>
          <a:xfrm>
            <a:off x="16659087" y="61909"/>
            <a:ext cx="1504529" cy="1504529"/>
          </a:xfrm>
          <a:custGeom>
            <a:avLst/>
            <a:gdLst/>
            <a:ahLst/>
            <a:cxnLst/>
            <a:rect l="l" t="t" r="r" b="b"/>
            <a:pathLst>
              <a:path w="1504529" h="1504529">
                <a:moveTo>
                  <a:pt x="0" y="0"/>
                </a:moveTo>
                <a:lnTo>
                  <a:pt x="1504528" y="0"/>
                </a:lnTo>
                <a:lnTo>
                  <a:pt x="1504528" y="1504528"/>
                </a:lnTo>
                <a:lnTo>
                  <a:pt x="0" y="1504528"/>
                </a:lnTo>
                <a:lnTo>
                  <a:pt x="0" y="0"/>
                </a:lnTo>
                <a:close/>
              </a:path>
            </a:pathLst>
          </a:custGeom>
          <a:blipFill>
            <a:blip r:embed="rId1"/>
            <a:stretch>
              <a:fillRect/>
            </a:stretch>
          </a:blipFill>
        </p:spPr>
        <p:txBody>
          <a:bodyPr/>
          <a:lstStyle/>
          <a:p>
            <a:endParaRPr lang="en-US"/>
          </a:p>
        </p:txBody>
      </p:sp>
      <p:pic>
        <p:nvPicPr>
          <p:cNvPr id="27" name="图片 26" descr="图片包含 室内, 电脑, 桌子, 笔记本&#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790" y="1902460"/>
            <a:ext cx="4267835" cy="3048000"/>
          </a:xfrm>
          <a:prstGeom prst="rect">
            <a:avLst/>
          </a:prstGeom>
        </p:spPr>
      </p:pic>
      <p:sp>
        <p:nvSpPr>
          <p:cNvPr id="28" name="箭头: V 形 27"/>
          <p:cNvSpPr/>
          <p:nvPr/>
        </p:nvSpPr>
        <p:spPr>
          <a:xfrm>
            <a:off x="5867400" y="2933700"/>
            <a:ext cx="1195070" cy="84518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图片 1"/>
          <p:cNvPicPr>
            <a:picLocks noChangeAspect="1"/>
          </p:cNvPicPr>
          <p:nvPr/>
        </p:nvPicPr>
        <p:blipFill>
          <a:blip r:embed="rId3"/>
          <a:stretch>
            <a:fillRect/>
          </a:stretch>
        </p:blipFill>
        <p:spPr>
          <a:xfrm>
            <a:off x="1240790" y="5067300"/>
            <a:ext cx="4321810" cy="2908300"/>
          </a:xfrm>
          <a:prstGeom prst="rect">
            <a:avLst/>
          </a:prstGeom>
        </p:spPr>
      </p:pic>
      <p:pic>
        <p:nvPicPr>
          <p:cNvPr id="3" name="图片 2"/>
          <p:cNvPicPr>
            <a:picLocks noChangeAspect="1"/>
          </p:cNvPicPr>
          <p:nvPr/>
        </p:nvPicPr>
        <p:blipFill>
          <a:blip r:embed="rId4"/>
          <a:stretch>
            <a:fillRect/>
          </a:stretch>
        </p:blipFill>
        <p:spPr>
          <a:xfrm>
            <a:off x="1219200" y="8052435"/>
            <a:ext cx="5984240" cy="2157095"/>
          </a:xfrm>
          <a:prstGeom prst="rect">
            <a:avLst/>
          </a:prstGeom>
        </p:spPr>
      </p:pic>
      <p:sp>
        <p:nvSpPr>
          <p:cNvPr id="19" name="箭头: V 形 27"/>
          <p:cNvSpPr/>
          <p:nvPr/>
        </p:nvSpPr>
        <p:spPr>
          <a:xfrm>
            <a:off x="5994400" y="5905500"/>
            <a:ext cx="1195070" cy="84518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5" name="箭头: V 形 27"/>
          <p:cNvSpPr/>
          <p:nvPr/>
        </p:nvSpPr>
        <p:spPr>
          <a:xfrm>
            <a:off x="7696200" y="8648700"/>
            <a:ext cx="1195070" cy="84518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 name="Group 13"/>
          <p:cNvGrpSpPr/>
          <p:nvPr/>
        </p:nvGrpSpPr>
        <p:grpSpPr>
          <a:xfrm>
            <a:off x="7315200" y="5266055"/>
            <a:ext cx="10259695" cy="2346325"/>
            <a:chOff x="0" y="0"/>
            <a:chExt cx="1843388" cy="1094044"/>
          </a:xfrm>
        </p:grpSpPr>
        <p:sp>
          <p:nvSpPr>
            <p:cNvPr id="29" name="Freeform 14"/>
            <p:cNvSpPr/>
            <p:nvPr/>
          </p:nvSpPr>
          <p:spPr>
            <a:xfrm>
              <a:off x="0" y="0"/>
              <a:ext cx="1843387" cy="1094044"/>
            </a:xfrm>
            <a:custGeom>
              <a:avLst/>
              <a:gdLst/>
              <a:ahLst/>
              <a:cxnLst/>
              <a:rect l="l" t="t" r="r" b="b"/>
              <a:pathLst>
                <a:path w="1843387" h="1094044">
                  <a:moveTo>
                    <a:pt x="0" y="0"/>
                  </a:moveTo>
                  <a:lnTo>
                    <a:pt x="1843387" y="0"/>
                  </a:lnTo>
                  <a:lnTo>
                    <a:pt x="1843387" y="1094044"/>
                  </a:lnTo>
                  <a:lnTo>
                    <a:pt x="0" y="1094044"/>
                  </a:lnTo>
                  <a:close/>
                </a:path>
              </a:pathLst>
            </a:custGeom>
            <a:solidFill>
              <a:srgbClr val="1F367F"/>
            </a:solidFill>
            <a:ln cap="sq">
              <a:noFill/>
              <a:prstDash val="solid"/>
              <a:miter/>
            </a:ln>
          </p:spPr>
          <p:txBody>
            <a:bodyPr/>
            <a:p>
              <a:endParaRPr lang="en-US"/>
            </a:p>
          </p:txBody>
        </p:sp>
        <p:sp>
          <p:nvSpPr>
            <p:cNvPr id="31" name="TextBox 15"/>
            <p:cNvSpPr txBox="1"/>
            <p:nvPr/>
          </p:nvSpPr>
          <p:spPr>
            <a:xfrm>
              <a:off x="0" y="-57150"/>
              <a:ext cx="1843388" cy="1151194"/>
            </a:xfrm>
            <a:prstGeom prst="rect">
              <a:avLst/>
            </a:prstGeom>
          </p:spPr>
          <p:txBody>
            <a:bodyPr lIns="50800" tIns="50800" rIns="50800" bIns="50800" rtlCol="0" anchor="ctr"/>
            <a:p>
              <a:pPr marL="0" lvl="0" indent="0" algn="ctr">
                <a:lnSpc>
                  <a:spcPts val="2660"/>
                </a:lnSpc>
                <a:spcBef>
                  <a:spcPct val="0"/>
                </a:spcBef>
              </a:pPr>
            </a:p>
          </p:txBody>
        </p:sp>
      </p:grpSp>
      <p:grpSp>
        <p:nvGrpSpPr>
          <p:cNvPr id="32" name="Group 13"/>
          <p:cNvGrpSpPr/>
          <p:nvPr/>
        </p:nvGrpSpPr>
        <p:grpSpPr>
          <a:xfrm>
            <a:off x="9372600" y="7886700"/>
            <a:ext cx="8040370" cy="2400300"/>
            <a:chOff x="0" y="0"/>
            <a:chExt cx="1843388" cy="1094044"/>
          </a:xfrm>
        </p:grpSpPr>
        <p:sp>
          <p:nvSpPr>
            <p:cNvPr id="33" name="Freeform 14"/>
            <p:cNvSpPr/>
            <p:nvPr/>
          </p:nvSpPr>
          <p:spPr>
            <a:xfrm>
              <a:off x="0" y="0"/>
              <a:ext cx="1843387" cy="1094044"/>
            </a:xfrm>
            <a:custGeom>
              <a:avLst/>
              <a:gdLst/>
              <a:ahLst/>
              <a:cxnLst/>
              <a:rect l="l" t="t" r="r" b="b"/>
              <a:pathLst>
                <a:path w="1843387" h="1094044">
                  <a:moveTo>
                    <a:pt x="0" y="0"/>
                  </a:moveTo>
                  <a:lnTo>
                    <a:pt x="1843387" y="0"/>
                  </a:lnTo>
                  <a:lnTo>
                    <a:pt x="1843387" y="1094044"/>
                  </a:lnTo>
                  <a:lnTo>
                    <a:pt x="0" y="1094044"/>
                  </a:lnTo>
                  <a:close/>
                </a:path>
              </a:pathLst>
            </a:custGeom>
            <a:solidFill>
              <a:srgbClr val="1F367F"/>
            </a:solidFill>
            <a:ln cap="sq">
              <a:noFill/>
              <a:prstDash val="solid"/>
              <a:miter/>
            </a:ln>
          </p:spPr>
          <p:txBody>
            <a:bodyPr/>
            <a:lstStyle/>
            <a:p>
              <a:endParaRPr lang="en-US"/>
            </a:p>
          </p:txBody>
        </p:sp>
        <p:sp>
          <p:nvSpPr>
            <p:cNvPr id="34" name="TextBox 15"/>
            <p:cNvSpPr txBox="1"/>
            <p:nvPr/>
          </p:nvSpPr>
          <p:spPr>
            <a:xfrm>
              <a:off x="0" y="-57150"/>
              <a:ext cx="1843388" cy="1151194"/>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TextBox 18"/>
          <p:cNvSpPr txBox="1"/>
          <p:nvPr/>
        </p:nvSpPr>
        <p:spPr>
          <a:xfrm>
            <a:off x="9753600" y="5400675"/>
            <a:ext cx="6821805" cy="1960880"/>
          </a:xfrm>
          <a:prstGeom prst="rect">
            <a:avLst/>
          </a:prstGeom>
        </p:spPr>
        <p:txBody>
          <a:bodyPr wrap="square" lIns="0" tIns="0" rIns="0" bIns="0" rtlCol="0" anchor="t">
            <a:noAutofit/>
          </a:bodyPr>
          <a:p>
            <a:pPr algn="just">
              <a:lnSpc>
                <a:spcPts val="2855"/>
              </a:lnSpc>
            </a:pPr>
            <a:r>
              <a:rPr lang="zh-CN" altLang="en-US" sz="2000" dirty="0">
                <a:solidFill>
                  <a:schemeClr val="bg1"/>
                </a:solidFill>
              </a:rPr>
              <a:t>饼状图能直观的看出用户性别、年龄、发布类型等</a:t>
            </a:r>
            <a:r>
              <a:rPr lang="zh-CN" altLang="en-US" sz="2000" dirty="0">
                <a:solidFill>
                  <a:schemeClr val="bg1"/>
                </a:solidFill>
              </a:rPr>
              <a:t>数据。饼图通过将圆形分割成不同大小的扇形，能够直观地展示各个部分在整体中所占的比例。饼图的视觉效果简单明了，不需要复杂的数据分析知识就能理解。对于非专业人士来说，很容易从饼图中获取信息</a:t>
            </a:r>
            <a:endParaRPr lang="zh-CN" altLang="en-US" sz="2000" dirty="0">
              <a:solidFill>
                <a:schemeClr val="bg1"/>
              </a:solidFill>
            </a:endParaRPr>
          </a:p>
        </p:txBody>
      </p:sp>
      <p:sp>
        <p:nvSpPr>
          <p:cNvPr id="36" name="TextBox 18"/>
          <p:cNvSpPr txBox="1"/>
          <p:nvPr/>
        </p:nvSpPr>
        <p:spPr>
          <a:xfrm>
            <a:off x="9750425" y="7962900"/>
            <a:ext cx="6817995" cy="2167255"/>
          </a:xfrm>
          <a:prstGeom prst="rect">
            <a:avLst/>
          </a:prstGeom>
        </p:spPr>
        <p:txBody>
          <a:bodyPr wrap="square" lIns="0" tIns="0" rIns="0" bIns="0" rtlCol="0" anchor="t">
            <a:noAutofit/>
          </a:bodyPr>
          <a:lstStyle/>
          <a:p>
            <a:pPr algn="just">
              <a:lnSpc>
                <a:spcPts val="2855"/>
              </a:lnSpc>
            </a:pPr>
            <a:r>
              <a:rPr lang="zh-CN" altLang="en-US" sz="2000" dirty="0">
                <a:solidFill>
                  <a:schemeClr val="bg1"/>
                </a:solidFill>
              </a:rPr>
              <a:t>动态流程图能</a:t>
            </a:r>
            <a:r>
              <a:rPr lang="zh-CN" altLang="en-US" sz="2000" dirty="0">
                <a:solidFill>
                  <a:schemeClr val="bg1"/>
                </a:solidFill>
                <a:sym typeface="思源黑体 2" panose="020B0500000000000000" charset="-122"/>
              </a:rPr>
              <a:t>动态柱状图能够随着时间或者其他设定的顺序依次展示柱子高度等的变化情况。比如在分析平台用户数据时，如果按月份来展示每月新增用户数量，通过动态效果，能像播放动画一样清晰地看到用户数量是如何逐月递增、递减或者波动的，让人对数据的变化趋势一目了然，比静态柱状图更具视觉冲击力，也更容易让人把握整体的发展态势。</a:t>
            </a:r>
            <a:endParaRPr lang="zh-CN" altLang="en-US" sz="2000" dirty="0">
              <a:solidFill>
                <a:schemeClr val="bg1"/>
              </a:solidFill>
              <a:sym typeface="思源黑体 2" panose="020B0500000000000000" charset="-122"/>
            </a:endParaRPr>
          </a:p>
        </p:txBody>
      </p:sp>
    </p:spTree>
  </p:cSld>
  <p:clrMapOvr>
    <a:masterClrMapping/>
  </p:clrMapOvr>
</p:sld>
</file>

<file path=ppt/tags/tag1.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2.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3.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4.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5.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6.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7.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8.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ags/tag9.xml><?xml version="1.0" encoding="utf-8"?>
<p:tagLst xmlns:p="http://schemas.openxmlformats.org/presentationml/2006/main">
  <p:tag name="KSO_WM_DIAGRAM_VIRTUALLY_FRAME" val="{&quot;height&quot;:459.6911023622047,&quot;left&quot;:91.48574803149606,&quot;top&quot;:231.86992125984253,&quot;width&quot;:594.54527559055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3154</Words>
  <Application>WPS 演示</Application>
  <PresentationFormat>自定义</PresentationFormat>
  <Paragraphs>257</Paragraphs>
  <Slides>16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16</vt:i4>
      </vt:variant>
    </vt:vector>
  </HeadingPairs>
  <TitlesOfParts>
    <vt:vector size="36" baseType="lpstr">
      <vt:lpstr>Arial</vt:lpstr>
      <vt:lpstr>宋体</vt:lpstr>
      <vt:lpstr>Wingdings</vt:lpstr>
      <vt:lpstr>思源黑体 1 Heavy</vt:lpstr>
      <vt:lpstr>黑体</vt:lpstr>
      <vt:lpstr>思源黑体 1 Medium</vt:lpstr>
      <vt:lpstr>思源黑体 2 Bold</vt:lpstr>
      <vt:lpstr>Akzidenz-Grotesk</vt:lpstr>
      <vt:lpstr>Akzidenz-Grotesk Bold</vt:lpstr>
      <vt:lpstr>思源黑体 2</vt:lpstr>
      <vt:lpstr>思源黑体 2 Heavy</vt:lpstr>
      <vt:lpstr>思源黑体-超粗体</vt:lpstr>
      <vt:lpstr>Akzidenz-Grotesk Medium</vt:lpstr>
      <vt:lpstr>Calibri</vt:lpstr>
      <vt:lpstr>微软雅黑</vt:lpstr>
      <vt:lpstr>Arial Unicode MS</vt:lpstr>
      <vt:lpstr>Yu Gothic UI</vt:lpstr>
      <vt:lpstr>Yu Gothic UI Semibold</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蓝白色学术风理科类专业开题报告毕业答辩通用ppt演示文稿</dc:title>
  <dc:creator>王德毅</dc:creator>
  <cp:lastModifiedBy>biubiu</cp:lastModifiedBy>
  <cp:revision>7</cp:revision>
  <dcterms:created xsi:type="dcterms:W3CDTF">2006-08-16T00:00:00Z</dcterms:created>
  <dcterms:modified xsi:type="dcterms:W3CDTF">2024-12-16T08:34:15Z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2173F2BD97A642DFA70ED1CCD091553B_12</vt:lpwstr>
  </property>
  <property fmtid="{D5CDD505-2E9C-101B-9397-08002B2CF9AE}" pid="3" name="KSOProductBuildVer">
    <vt:lpwstr>2052-12.1.0.19302</vt:lpwstr>
  </property>
</Properties>
</file>